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6" r:id="rId5"/>
    <p:sldId id="315" r:id="rId6"/>
    <p:sldId id="317" r:id="rId7"/>
    <p:sldId id="335" r:id="rId8"/>
    <p:sldId id="338" r:id="rId9"/>
    <p:sldId id="337" r:id="rId10"/>
    <p:sldId id="339" r:id="rId11"/>
    <p:sldId id="336" r:id="rId12"/>
    <p:sldId id="340" r:id="rId13"/>
    <p:sldId id="320" r:id="rId14"/>
    <p:sldId id="359" r:id="rId15"/>
    <p:sldId id="318" r:id="rId16"/>
    <p:sldId id="321" r:id="rId17"/>
    <p:sldId id="326" r:id="rId18"/>
    <p:sldId id="341" r:id="rId19"/>
    <p:sldId id="342" r:id="rId20"/>
    <p:sldId id="328" r:id="rId21"/>
    <p:sldId id="358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13" r:id="rId37"/>
    <p:sldId id="357" r:id="rId38"/>
    <p:sldId id="331" r:id="rId39"/>
    <p:sldId id="333" r:id="rId40"/>
    <p:sldId id="332" r:id="rId41"/>
    <p:sldId id="334" r:id="rId42"/>
    <p:sldId id="360" r:id="rId4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7" autoAdjust="0"/>
    <p:restoredTop sz="94660"/>
  </p:normalViewPr>
  <p:slideViewPr>
    <p:cSldViewPr>
      <p:cViewPr varScale="1">
        <p:scale>
          <a:sx n="61" d="100"/>
          <a:sy n="61" d="100"/>
        </p:scale>
        <p:origin x="-81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584C8-262A-494E-B760-46BF8AC8A01F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E90E1-069B-4E32-A6CF-79E2F3AA4F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55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18.03.2025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952" y="1052736"/>
            <a:ext cx="4896544" cy="1143000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Introducere </a:t>
            </a:r>
            <a:r>
              <a:rPr lang="ro-RO" sz="5400" b="1" dirty="0">
                <a:solidFill>
                  <a:schemeClr val="tx2">
                    <a:lumMod val="75000"/>
                  </a:schemeClr>
                </a:solidFill>
              </a:rPr>
              <a:t>în Baze de Date</a:t>
            </a:r>
            <a:endParaRPr 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959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65496"/>
            <a:ext cx="2039568" cy="2039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3834" y="342900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latin typeface="Calibri Light" pitchFamily="34" charset="0"/>
                <a:cs typeface="Calibri Light" pitchFamily="34" charset="0"/>
              </a:rPr>
              <a:t>• Tipuri SGBD</a:t>
            </a:r>
            <a:endParaRPr lang="en-US" sz="28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9878" y="4038744"/>
            <a:ext cx="436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Calibri Light" pitchFamily="34" charset="0"/>
                <a:cs typeface="Calibri Light" pitchFamily="34" charset="0"/>
              </a:defRPr>
            </a:lvl1pPr>
          </a:lstStyle>
          <a:p>
            <a:r>
              <a:rPr lang="ro-RO" dirty="0"/>
              <a:t>• Modelul relațional</a:t>
            </a:r>
            <a:endParaRPr lang="it-IT" dirty="0"/>
          </a:p>
        </p:txBody>
      </p:sp>
      <p:sp>
        <p:nvSpPr>
          <p:cNvPr id="8" name="TextBox 7"/>
          <p:cNvSpPr txBox="1"/>
          <p:nvPr/>
        </p:nvSpPr>
        <p:spPr>
          <a:xfrm>
            <a:off x="4240461" y="4653344"/>
            <a:ext cx="436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Calibri Light" pitchFamily="34" charset="0"/>
                <a:cs typeface="Calibri Light" pitchFamily="34" charset="0"/>
              </a:defRPr>
            </a:lvl1pPr>
          </a:lstStyle>
          <a:p>
            <a:r>
              <a:rPr lang="ro-RO" dirty="0"/>
              <a:t>• Structura tabelului in BD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4240461" y="5282044"/>
            <a:ext cx="436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Calibri Light" pitchFamily="34" charset="0"/>
                <a:cs typeface="Calibri Light" pitchFamily="34" charset="0"/>
              </a:defRPr>
            </a:lvl1pPr>
          </a:lstStyle>
          <a:p>
            <a:r>
              <a:rPr lang="ro-RO" dirty="0"/>
              <a:t>• Instalare MS SQL Server </a:t>
            </a:r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4211960" y="2833772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latin typeface="Calibri Light" pitchFamily="34" charset="0"/>
                <a:cs typeface="Calibri Light" pitchFamily="34" charset="0"/>
              </a:rPr>
              <a:t>• </a:t>
            </a:r>
            <a:r>
              <a:rPr lang="en-US" sz="2800" dirty="0">
                <a:latin typeface="Calibri Light" pitchFamily="34" charset="0"/>
                <a:cs typeface="Calibri Light" pitchFamily="34" charset="0"/>
              </a:rPr>
              <a:t>Problemele gestion</a:t>
            </a:r>
            <a:r>
              <a:rPr lang="ro-RO" sz="2800" dirty="0">
                <a:latin typeface="Calibri Light" pitchFamily="34" charset="0"/>
                <a:cs typeface="Calibri Light" pitchFamily="34" charset="0"/>
              </a:rPr>
              <a:t>ării datelor</a:t>
            </a:r>
            <a:endParaRPr lang="en-US" sz="28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39879" y="5930116"/>
            <a:ext cx="436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Calibri Light" pitchFamily="34" charset="0"/>
                <a:cs typeface="Calibri Light" pitchFamily="34" charset="0"/>
              </a:defRPr>
            </a:lvl1pPr>
          </a:lstStyle>
          <a:p>
            <a:r>
              <a:rPr lang="ro-RO" dirty="0"/>
              <a:t>• </a:t>
            </a:r>
            <a:r>
              <a:rPr lang="fr-FR" dirty="0"/>
              <a:t>Operațiuni de </a:t>
            </a:r>
            <a:r>
              <a:rPr lang="ro-RO" dirty="0"/>
              <a:t>b</a:t>
            </a:r>
            <a:r>
              <a:rPr lang="fr-FR" dirty="0"/>
              <a:t>ază în </a:t>
            </a:r>
            <a:r>
              <a:rPr lang="ro-RO" dirty="0"/>
              <a:t>BD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102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Baza de date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323528" y="5517232"/>
            <a:ext cx="856895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2400" dirty="0">
                <a:latin typeface="Calibri Light" pitchFamily="34" charset="0"/>
                <a:ea typeface="+mn-ea"/>
                <a:cs typeface="Calibri Light" pitchFamily="34" charset="0"/>
              </a:rPr>
              <a:t>O </a:t>
            </a:r>
            <a:r>
              <a:rPr lang="vi-VN" sz="2400" dirty="0">
                <a:latin typeface="Calibri" pitchFamily="34" charset="0"/>
                <a:ea typeface="+mn-ea"/>
                <a:cs typeface="Calibri" pitchFamily="34" charset="0"/>
              </a:rPr>
              <a:t>bază de date </a:t>
            </a:r>
            <a:r>
              <a:rPr lang="en-US" sz="2400" noProof="1">
                <a:latin typeface="Calibri Light" pitchFamily="34" charset="0"/>
                <a:ea typeface="+mn-ea"/>
                <a:cs typeface="Calibri Light" pitchFamily="34" charset="0"/>
              </a:rPr>
              <a:t>este o colec</a:t>
            </a:r>
            <a:r>
              <a:rPr lang="ro-RO" sz="2400" noProof="1">
                <a:latin typeface="Calibri Light" pitchFamily="34" charset="0"/>
                <a:ea typeface="+mn-ea"/>
                <a:cs typeface="Calibri Light" pitchFamily="34" charset="0"/>
              </a:rPr>
              <a:t>ție de structurată de </a:t>
            </a:r>
            <a:r>
              <a:rPr lang="vi-VN" sz="2400" noProof="1">
                <a:latin typeface="Calibri Light" pitchFamily="34" charset="0"/>
                <a:ea typeface="+mn-ea"/>
                <a:cs typeface="Calibri Light" pitchFamily="34" charset="0"/>
              </a:rPr>
              <a:t>date, stocate conform unor reguli</a:t>
            </a:r>
            <a:r>
              <a:rPr lang="ro-RO" sz="2400" noProof="1">
                <a:latin typeface="Calibri Light" pitchFamily="34" charset="0"/>
                <a:ea typeface="+mn-ea"/>
                <a:cs typeface="Calibri Light" pitchFamily="34" charset="0"/>
              </a:rPr>
              <a:t> </a:t>
            </a:r>
            <a:r>
              <a:rPr lang="vi-VN" sz="2400" noProof="1">
                <a:latin typeface="Calibri Light" pitchFamily="34" charset="0"/>
                <a:ea typeface="+mn-ea"/>
                <a:cs typeface="Calibri Light" pitchFamily="34" charset="0"/>
              </a:rPr>
              <a:t>specifice care reglementează accesul, administrarea și actualizarea informațiilor.</a:t>
            </a:r>
            <a:endParaRPr lang="en-US" sz="2400" dirty="0">
              <a:latin typeface="Calibri Light" pitchFamily="34" charset="0"/>
              <a:ea typeface="+mn-ea"/>
              <a:cs typeface="Calibri Light" pitchFamily="34" charset="0"/>
            </a:endParaRPr>
          </a:p>
        </p:txBody>
      </p:sp>
      <p:pic>
        <p:nvPicPr>
          <p:cNvPr id="1026" name="Picture 2" descr="types of database management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94" y="927735"/>
            <a:ext cx="6245620" cy="46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50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SGBD: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Database Management System | What Is DBMS | Types Of DBM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r="2686" b="8235"/>
          <a:stretch/>
        </p:blipFill>
        <p:spPr bwMode="auto">
          <a:xfrm>
            <a:off x="550537" y="908720"/>
            <a:ext cx="803409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323528" y="4797152"/>
            <a:ext cx="8568952" cy="1916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2000" dirty="0">
                <a:latin typeface="Calibri Light" pitchFamily="34" charset="0"/>
                <a:ea typeface="+mn-ea"/>
                <a:cs typeface="Calibri Light" pitchFamily="34" charset="0"/>
              </a:rPr>
              <a:t>Un Sistem de Gestiune a Bazelor de Date (SGBD) este un software care asigură respectarea regulilor specifice unei baze de date. Acesta facilitează crearea, actualizarea și interogarea datelor din baza de date. În plus, SGBD-ul oferă funcționalități esențiale precum gestionarea permisiunilor utilizatorilor, protejarea datelor prin mecanisme de securitate și integritate, precum și operațiuni de backup și restaurare pentru a preveni pierderea informațiilor.</a:t>
            </a:r>
            <a:endParaRPr lang="en-US" sz="2000" dirty="0">
              <a:latin typeface="Calibri Light" pitchFamily="34" charset="0"/>
              <a:ea typeface="+mn-ea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SGBD: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4" t="25468" r="23989" b="18203"/>
          <a:stretch/>
        </p:blipFill>
        <p:spPr bwMode="auto">
          <a:xfrm>
            <a:off x="539552" y="1340767"/>
            <a:ext cx="8064896" cy="500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35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Tipuri SGBD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(modele de baze de date)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4" t="25618" r="21208" b="20749"/>
          <a:stretch/>
        </p:blipFill>
        <p:spPr bwMode="auto">
          <a:xfrm>
            <a:off x="539552" y="908720"/>
            <a:ext cx="816667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323528" y="5661248"/>
            <a:ext cx="8568952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vi-VN" sz="2000" dirty="0">
                <a:latin typeface="Calibri Light" pitchFamily="34" charset="0"/>
                <a:ea typeface="+mn-ea"/>
                <a:cs typeface="Calibri Light" pitchFamily="34" charset="0"/>
              </a:rPr>
              <a:t>În domeniul bazelor de date, există diverse modele, fiecare optimizat pentru diferite tipuri de date și scenarii. Fiecare model oferă un mod unic de organizare și accesare a datelor, adaptat nevoilor aplicațiilor moderne.</a:t>
            </a:r>
            <a:endParaRPr lang="en-US" sz="2000" dirty="0">
              <a:latin typeface="Calibri Light" pitchFamily="34" charset="0"/>
              <a:ea typeface="+mn-ea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Clasificarea m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odel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elor de baze de date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24"/>
          <a:stretch/>
        </p:blipFill>
        <p:spPr>
          <a:xfrm>
            <a:off x="539552" y="1226049"/>
            <a:ext cx="8064896" cy="4291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034" y="2852936"/>
            <a:ext cx="2308790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Bahnschrift SemiBold" pitchFamily="34" charset="0"/>
                <a:ea typeface="Arial Unicode MS" pitchFamily="34" charset="-128"/>
                <a:cs typeface="Arial" pitchFamily="34" charset="0"/>
              </a:rPr>
              <a:t>Flat Type </a:t>
            </a:r>
            <a:r>
              <a:rPr lang="en-US" sz="1900" dirty="0">
                <a:latin typeface="Bahnschrift SemiBold" pitchFamily="34" charset="0"/>
                <a:ea typeface="Arial Unicode MS" pitchFamily="34" charset="-128"/>
                <a:cs typeface="Arial" pitchFamily="34" charset="0"/>
              </a:rPr>
              <a:t>Database</a:t>
            </a:r>
          </a:p>
          <a:p>
            <a:endParaRPr lang="en-US" sz="1900" b="1" dirty="0">
              <a:latin typeface="Bahnschrift SemiBold" pitchFamily="34" charset="0"/>
              <a:ea typeface="Arial Unicode MS" pitchFamily="34" charset="-128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9" y="2817257"/>
            <a:ext cx="2365375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14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Magnetic Disk 20"/>
          <p:cNvSpPr/>
          <p:nvPr/>
        </p:nvSpPr>
        <p:spPr>
          <a:xfrm>
            <a:off x="1601670" y="1196752"/>
            <a:ext cx="5832648" cy="3857340"/>
          </a:xfrm>
          <a:custGeom>
            <a:avLst/>
            <a:gdLst>
              <a:gd name="connsiteX0" fmla="*/ 0 w 10000"/>
              <a:gd name="connsiteY0" fmla="*/ 1667 h 10000"/>
              <a:gd name="connsiteX1" fmla="*/ 5000 w 10000"/>
              <a:gd name="connsiteY1" fmla="*/ 0 h 10000"/>
              <a:gd name="connsiteX2" fmla="*/ 10000 w 10000"/>
              <a:gd name="connsiteY2" fmla="*/ 1667 h 10000"/>
              <a:gd name="connsiteX3" fmla="*/ 10000 w 10000"/>
              <a:gd name="connsiteY3" fmla="*/ 8333 h 10000"/>
              <a:gd name="connsiteX4" fmla="*/ 5000 w 10000"/>
              <a:gd name="connsiteY4" fmla="*/ 10000 h 10000"/>
              <a:gd name="connsiteX5" fmla="*/ 0 w 10000"/>
              <a:gd name="connsiteY5" fmla="*/ 8333 h 10000"/>
              <a:gd name="connsiteX6" fmla="*/ 0 w 10000"/>
              <a:gd name="connsiteY6" fmla="*/ 1667 h 10000"/>
              <a:gd name="connsiteX0" fmla="*/ 10000 w 10000"/>
              <a:gd name="connsiteY0" fmla="*/ 1667 h 10000"/>
              <a:gd name="connsiteX1" fmla="*/ 5000 w 10000"/>
              <a:gd name="connsiteY1" fmla="*/ 3334 h 10000"/>
              <a:gd name="connsiteX2" fmla="*/ 0 w 10000"/>
              <a:gd name="connsiteY2" fmla="*/ 1667 h 10000"/>
              <a:gd name="connsiteX0" fmla="*/ 0 w 10000"/>
              <a:gd name="connsiteY0" fmla="*/ 1667 h 10000"/>
              <a:gd name="connsiteX1" fmla="*/ 5000 w 10000"/>
              <a:gd name="connsiteY1" fmla="*/ 0 h 10000"/>
              <a:gd name="connsiteX2" fmla="*/ 10000 w 10000"/>
              <a:gd name="connsiteY2" fmla="*/ 1667 h 10000"/>
              <a:gd name="connsiteX3" fmla="*/ 10000 w 10000"/>
              <a:gd name="connsiteY3" fmla="*/ 8333 h 10000"/>
              <a:gd name="connsiteX4" fmla="*/ 5000 w 10000"/>
              <a:gd name="connsiteY4" fmla="*/ 10000 h 10000"/>
              <a:gd name="connsiteX5" fmla="*/ 0 w 10000"/>
              <a:gd name="connsiteY5" fmla="*/ 8333 h 10000"/>
              <a:gd name="connsiteX6" fmla="*/ 0 w 10000"/>
              <a:gd name="connsiteY6" fmla="*/ 1667 h 10000"/>
              <a:gd name="connsiteX0" fmla="*/ 0 w 10000"/>
              <a:gd name="connsiteY0" fmla="*/ 1667 h 10000"/>
              <a:gd name="connsiteX1" fmla="*/ 5000 w 10000"/>
              <a:gd name="connsiteY1" fmla="*/ 0 h 10000"/>
              <a:gd name="connsiteX2" fmla="*/ 10000 w 10000"/>
              <a:gd name="connsiteY2" fmla="*/ 1667 h 10000"/>
              <a:gd name="connsiteX3" fmla="*/ 10000 w 10000"/>
              <a:gd name="connsiteY3" fmla="*/ 8333 h 10000"/>
              <a:gd name="connsiteX4" fmla="*/ 5000 w 10000"/>
              <a:gd name="connsiteY4" fmla="*/ 10000 h 10000"/>
              <a:gd name="connsiteX5" fmla="*/ 0 w 10000"/>
              <a:gd name="connsiteY5" fmla="*/ 8333 h 10000"/>
              <a:gd name="connsiteX6" fmla="*/ 0 w 10000"/>
              <a:gd name="connsiteY6" fmla="*/ 1667 h 10000"/>
              <a:gd name="connsiteX0" fmla="*/ 10000 w 10000"/>
              <a:gd name="connsiteY0" fmla="*/ 1667 h 10000"/>
              <a:gd name="connsiteX1" fmla="*/ 5000 w 10000"/>
              <a:gd name="connsiteY1" fmla="*/ 3016 h 10000"/>
              <a:gd name="connsiteX2" fmla="*/ 0 w 10000"/>
              <a:gd name="connsiteY2" fmla="*/ 1667 h 10000"/>
              <a:gd name="connsiteX0" fmla="*/ 0 w 10000"/>
              <a:gd name="connsiteY0" fmla="*/ 1667 h 10000"/>
              <a:gd name="connsiteX1" fmla="*/ 5000 w 10000"/>
              <a:gd name="connsiteY1" fmla="*/ 0 h 10000"/>
              <a:gd name="connsiteX2" fmla="*/ 10000 w 10000"/>
              <a:gd name="connsiteY2" fmla="*/ 1667 h 10000"/>
              <a:gd name="connsiteX3" fmla="*/ 10000 w 10000"/>
              <a:gd name="connsiteY3" fmla="*/ 8333 h 10000"/>
              <a:gd name="connsiteX4" fmla="*/ 5000 w 10000"/>
              <a:gd name="connsiteY4" fmla="*/ 10000 h 10000"/>
              <a:gd name="connsiteX5" fmla="*/ 0 w 10000"/>
              <a:gd name="connsiteY5" fmla="*/ 8333 h 10000"/>
              <a:gd name="connsiteX6" fmla="*/ 0 w 10000"/>
              <a:gd name="connsiteY6" fmla="*/ 16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 stroke="0" extrusionOk="0">
                <a:moveTo>
                  <a:pt x="0" y="1667"/>
                </a:moveTo>
                <a:cubicBezTo>
                  <a:pt x="0" y="746"/>
                  <a:pt x="2239" y="0"/>
                  <a:pt x="5000" y="0"/>
                </a:cubicBezTo>
                <a:cubicBezTo>
                  <a:pt x="7761" y="0"/>
                  <a:pt x="10000" y="746"/>
                  <a:pt x="10000" y="1667"/>
                </a:cubicBezTo>
                <a:lnTo>
                  <a:pt x="10000" y="8333"/>
                </a:lnTo>
                <a:cubicBezTo>
                  <a:pt x="10000" y="9254"/>
                  <a:pt x="7761" y="10000"/>
                  <a:pt x="5000" y="10000"/>
                </a:cubicBezTo>
                <a:cubicBezTo>
                  <a:pt x="2239" y="10000"/>
                  <a:pt x="0" y="9254"/>
                  <a:pt x="0" y="8333"/>
                </a:cubicBezTo>
                <a:lnTo>
                  <a:pt x="0" y="1667"/>
                </a:lnTo>
                <a:close/>
              </a:path>
              <a:path w="10000" h="10000" fill="none" extrusionOk="0">
                <a:moveTo>
                  <a:pt x="10000" y="1667"/>
                </a:moveTo>
                <a:cubicBezTo>
                  <a:pt x="10000" y="2588"/>
                  <a:pt x="7761" y="3016"/>
                  <a:pt x="5000" y="3016"/>
                </a:cubicBezTo>
                <a:cubicBezTo>
                  <a:pt x="2239" y="3016"/>
                  <a:pt x="0" y="2588"/>
                  <a:pt x="0" y="1667"/>
                </a:cubicBezTo>
              </a:path>
              <a:path w="10000" h="10000" fill="none">
                <a:moveTo>
                  <a:pt x="0" y="1667"/>
                </a:moveTo>
                <a:cubicBezTo>
                  <a:pt x="0" y="746"/>
                  <a:pt x="2239" y="0"/>
                  <a:pt x="5000" y="0"/>
                </a:cubicBezTo>
                <a:cubicBezTo>
                  <a:pt x="7761" y="0"/>
                  <a:pt x="10000" y="746"/>
                  <a:pt x="10000" y="1667"/>
                </a:cubicBezTo>
                <a:lnTo>
                  <a:pt x="10000" y="8333"/>
                </a:lnTo>
                <a:cubicBezTo>
                  <a:pt x="10000" y="9254"/>
                  <a:pt x="7761" y="10000"/>
                  <a:pt x="5000" y="10000"/>
                </a:cubicBezTo>
                <a:cubicBezTo>
                  <a:pt x="2239" y="10000"/>
                  <a:pt x="0" y="9254"/>
                  <a:pt x="0" y="8333"/>
                </a:cubicBezTo>
                <a:lnTo>
                  <a:pt x="0" y="1667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Model relațional: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9712" y="1727229"/>
            <a:ext cx="507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b="1" dirty="0"/>
              <a:t>Baza de date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/>
          <a:stretch/>
        </p:blipFill>
        <p:spPr>
          <a:xfrm>
            <a:off x="1969958" y="2465786"/>
            <a:ext cx="4978306" cy="2209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5445224"/>
            <a:ext cx="82809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100" b="1" dirty="0">
                <a:latin typeface="Calibri Light" pitchFamily="34" charset="0"/>
                <a:cs typeface="Calibri Light" pitchFamily="34" charset="0"/>
              </a:rPr>
              <a:t>Modelul relațional </a:t>
            </a:r>
            <a:r>
              <a:rPr lang="vi-VN" sz="2100" dirty="0">
                <a:latin typeface="Calibri Light" pitchFamily="34" charset="0"/>
                <a:cs typeface="Calibri Light" pitchFamily="34" charset="0"/>
              </a:rPr>
              <a:t>organizează informațiile în tabele cu structură fixă, unde fiecare rând din tabel trebuie să urmeze aceeași schemă, având aceleași coloane și respectând formatul prestabilit.</a:t>
            </a:r>
            <a:endParaRPr lang="en-US" sz="21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412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Structura tabelului unei BD: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1167135"/>
            <a:ext cx="3600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o-RO" sz="2400" b="1" dirty="0"/>
              <a:t>Atribute (câmpuri)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1723" y="2730115"/>
            <a:ext cx="1656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o-RO" sz="2400" b="1" dirty="0"/>
              <a:t>Înregistrări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4780309"/>
            <a:ext cx="8208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100" dirty="0">
                <a:latin typeface="Calibri Light" pitchFamily="34" charset="0"/>
                <a:cs typeface="Calibri Light" pitchFamily="34" charset="0"/>
              </a:rPr>
              <a:t>O </a:t>
            </a:r>
            <a:r>
              <a:rPr lang="vi-VN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înregistrare</a:t>
            </a:r>
            <a:r>
              <a:rPr lang="vi-VN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2100" dirty="0">
                <a:latin typeface="Calibri Light" pitchFamily="34" charset="0"/>
                <a:cs typeface="Calibri Light" pitchFamily="34" charset="0"/>
              </a:rPr>
              <a:t>reprezintă un singur rând dintr-un tabel al bazei de date și stochează informații despre o entitate specifică</a:t>
            </a:r>
            <a:r>
              <a:rPr lang="ro-RO" sz="2100" dirty="0">
                <a:latin typeface="Calibri Light" pitchFamily="34" charset="0"/>
                <a:cs typeface="Calibri Light" pitchFamily="34" charset="0"/>
              </a:rPr>
              <a:t> (obiect)</a:t>
            </a:r>
            <a:r>
              <a:rPr lang="vi-VN" sz="2100" dirty="0">
                <a:latin typeface="Calibri Light" pitchFamily="34" charset="0"/>
                <a:cs typeface="Calibri Light" pitchFamily="34" charset="0"/>
              </a:rPr>
              <a:t>. </a:t>
            </a:r>
            <a:endParaRPr lang="ro-RO" sz="2100" dirty="0">
              <a:latin typeface="Calibri Light" pitchFamily="34" charset="0"/>
              <a:cs typeface="Calibri Light" pitchFamily="34" charset="0"/>
            </a:endParaRPr>
          </a:p>
          <a:p>
            <a:r>
              <a:rPr lang="vi-VN" sz="2100" dirty="0">
                <a:latin typeface="Calibri Light" pitchFamily="34" charset="0"/>
                <a:cs typeface="Calibri Light" pitchFamily="34" charset="0"/>
              </a:rPr>
              <a:t>Un 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atribut  </a:t>
            </a:r>
            <a:r>
              <a:rPr lang="vi-VN" sz="2100" dirty="0">
                <a:latin typeface="Calibri Light" pitchFamily="34" charset="0"/>
                <a:cs typeface="Calibri Light" pitchFamily="34" charset="0"/>
              </a:rPr>
              <a:t>este o coloană distinctă într-un tabel al bazei de date, conținând </a:t>
            </a:r>
            <a:r>
              <a:rPr lang="ro-RO" sz="21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2100" dirty="0">
                <a:latin typeface="Calibri Light" pitchFamily="34" charset="0"/>
                <a:cs typeface="Calibri Light" pitchFamily="34" charset="0"/>
              </a:rPr>
              <a:t>o anumită caracteristică a entității din înregistrare. </a:t>
            </a:r>
            <a:endParaRPr lang="ro-RO" sz="21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8" t="48432" r="29426" b="20666"/>
          <a:stretch/>
        </p:blipFill>
        <p:spPr bwMode="auto">
          <a:xfrm>
            <a:off x="1331640" y="1676980"/>
            <a:ext cx="6840760" cy="294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96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Proprietățile câmpurilor (coloanelor):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321167"/>
            <a:ext cx="6840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Calibri Light" pitchFamily="34" charset="0"/>
                <a:cs typeface="Calibri Light" pitchFamily="34" charset="0"/>
              </a:rPr>
              <a:t>Proprietățile de bază ale unui câmp din tabel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: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9" t="47720" r="54945" b="17719"/>
          <a:stretch/>
        </p:blipFill>
        <p:spPr bwMode="auto">
          <a:xfrm>
            <a:off x="683567" y="1970166"/>
            <a:ext cx="4561016" cy="347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28184" y="2276872"/>
            <a:ext cx="2915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Calibri Light" pitchFamily="34" charset="0"/>
                <a:cs typeface="Calibri Light" pitchFamily="34" charset="0"/>
              </a:rPr>
              <a:t>1.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Nume</a:t>
            </a:r>
            <a:endParaRPr lang="ro-RO" sz="2000" dirty="0">
              <a:latin typeface="Calibri Light" pitchFamily="34" charset="0"/>
              <a:cs typeface="Calibri Light" pitchFamily="34" charset="0"/>
            </a:endParaRPr>
          </a:p>
          <a:p>
            <a:r>
              <a:rPr lang="ro-RO" sz="2000" dirty="0">
                <a:latin typeface="Calibri Light" pitchFamily="34" charset="0"/>
                <a:cs typeface="Calibri Light" pitchFamily="34" charset="0"/>
              </a:rPr>
              <a:t>2.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Tip de date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:</a:t>
            </a:r>
          </a:p>
          <a:p>
            <a:r>
              <a:rPr lang="ro-RO" sz="2000" dirty="0">
                <a:latin typeface="Calibri Light" pitchFamily="34" charset="0"/>
                <a:cs typeface="Calibri Light" pitchFamily="34" charset="0"/>
              </a:rPr>
              <a:t>    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•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int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 (num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ăr întreg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)</a:t>
            </a:r>
            <a:endParaRPr lang="ro-RO" sz="2000" dirty="0">
              <a:latin typeface="Calibri Light" pitchFamily="34" charset="0"/>
              <a:cs typeface="Calibri Light" pitchFamily="34" charset="0"/>
            </a:endParaRPr>
          </a:p>
          <a:p>
            <a:r>
              <a:rPr lang="ro-RO" sz="2000" dirty="0">
                <a:latin typeface="Calibri Light" pitchFamily="34" charset="0"/>
                <a:cs typeface="Calibri Light" pitchFamily="34" charset="0"/>
              </a:rPr>
              <a:t>    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• 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decimal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 (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zecimal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)</a:t>
            </a:r>
            <a:endParaRPr lang="ro-RO" sz="2000" dirty="0">
              <a:latin typeface="Calibri Light" pitchFamily="34" charset="0"/>
              <a:cs typeface="Calibri Light" pitchFamily="34" charset="0"/>
            </a:endParaRPr>
          </a:p>
          <a:p>
            <a:r>
              <a:rPr lang="ro-RO" sz="2000" dirty="0">
                <a:latin typeface="Calibri Light" pitchFamily="34" charset="0"/>
                <a:cs typeface="Calibri Light" pitchFamily="34" charset="0"/>
              </a:rPr>
              <a:t>    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• 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varchar(n)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 (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text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)</a:t>
            </a:r>
            <a:endParaRPr lang="ro-RO" sz="2000" dirty="0">
              <a:latin typeface="Calibri Light" pitchFamily="34" charset="0"/>
              <a:cs typeface="Calibri Light" pitchFamily="34" charset="0"/>
            </a:endParaRPr>
          </a:p>
          <a:p>
            <a:r>
              <a:rPr lang="ro-RO" sz="2000" dirty="0">
                <a:latin typeface="Calibri Light" pitchFamily="34" charset="0"/>
                <a:cs typeface="Calibri Light" pitchFamily="34" charset="0"/>
              </a:rPr>
              <a:t>    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• 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bit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 (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1/0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)</a:t>
            </a:r>
            <a:endParaRPr lang="ro-RO" sz="2000" dirty="0">
              <a:latin typeface="Calibri Light" pitchFamily="34" charset="0"/>
              <a:cs typeface="Calibri Light" pitchFamily="34" charset="0"/>
            </a:endParaRPr>
          </a:p>
          <a:p>
            <a:r>
              <a:rPr lang="ro-RO" sz="2000" dirty="0">
                <a:latin typeface="Calibri Light" pitchFamily="34" charset="0"/>
                <a:cs typeface="Calibri Light" pitchFamily="34" charset="0"/>
              </a:rPr>
              <a:t>    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• 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date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 (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‘YYYY/MM/DD’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)</a:t>
            </a:r>
            <a:endParaRPr lang="ro-RO" sz="2000" dirty="0">
              <a:latin typeface="Calibri Light" pitchFamily="34" charset="0"/>
              <a:cs typeface="Calibri Light" pitchFamily="34" charset="0"/>
            </a:endParaRPr>
          </a:p>
          <a:p>
            <a:r>
              <a:rPr lang="ro-RO" sz="2000" dirty="0">
                <a:latin typeface="Calibri Light" pitchFamily="34" charset="0"/>
                <a:cs typeface="Calibri Light" pitchFamily="34" charset="0"/>
              </a:rPr>
              <a:t>3.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Permisiunea valorii nule</a:t>
            </a:r>
            <a:endParaRPr lang="ro-RO" sz="20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47720" r="43356" b="17719"/>
          <a:stretch/>
        </p:blipFill>
        <p:spPr bwMode="auto">
          <a:xfrm>
            <a:off x="5148064" y="1969239"/>
            <a:ext cx="1008112" cy="347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10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SQL Server Microsoft: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794" y="5662409"/>
            <a:ext cx="8064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SQL Server 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(Microsoft) este un sistem de gestionare a bazelor de date relaționale (</a:t>
            </a:r>
            <a:r>
              <a:rPr lang="vi-V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RDBMS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) dezvoltat de Microsoft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.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26196" r="18823" b="12627"/>
          <a:stretch/>
        </p:blipFill>
        <p:spPr bwMode="auto">
          <a:xfrm>
            <a:off x="550498" y="1110788"/>
            <a:ext cx="8053950" cy="436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807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Instalare SQL Server Microsoft: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794" y="5302369"/>
            <a:ext cx="8064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Calibri Light" pitchFamily="34" charset="0"/>
                <a:cs typeface="Calibri Light" pitchFamily="34" charset="0"/>
              </a:rPr>
              <a:t>Accesează site-ul oficial Microsoft și 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alegem ediția SQL Server 2022.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11147" t="17798" r="44886" b="45138"/>
          <a:stretch/>
        </p:blipFill>
        <p:spPr bwMode="auto">
          <a:xfrm>
            <a:off x="699068" y="1196752"/>
            <a:ext cx="7745864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43608" y="4005064"/>
            <a:ext cx="792088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7956" y="1340768"/>
            <a:ext cx="1851835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1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Stocarea Datelor în Fișiere Excel: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t="7094" r="25987" b="19299"/>
          <a:stretch/>
        </p:blipFill>
        <p:spPr bwMode="auto">
          <a:xfrm>
            <a:off x="539551" y="1196752"/>
            <a:ext cx="8035207" cy="5246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65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Instalare SQL Server Microsoft: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269921"/>
            <a:ext cx="8064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 Light" pitchFamily="34" charset="0"/>
                <a:cs typeface="Calibri Light" pitchFamily="34" charset="0"/>
              </a:rPr>
              <a:t>Descărcăm</a:t>
            </a:r>
            <a:r>
              <a:rPr lang="pt-BR" sz="2200" dirty="0">
                <a:latin typeface="Calibri Light" pitchFamily="34" charset="0"/>
                <a:cs typeface="Calibri Light" pitchFamily="34" charset="0"/>
              </a:rPr>
              <a:t> versiunea </a:t>
            </a:r>
            <a:r>
              <a:rPr lang="pt-BR" sz="2200" b="1" dirty="0">
                <a:latin typeface="Calibri Light" pitchFamily="34" charset="0"/>
                <a:cs typeface="Calibri Light" pitchFamily="34" charset="0"/>
              </a:rPr>
              <a:t>SQL Server Express</a:t>
            </a:r>
            <a:r>
              <a:rPr lang="ro-RO" sz="2200" b="1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(</a:t>
            </a:r>
            <a:r>
              <a:rPr lang="pt-BR" sz="2200" dirty="0">
                <a:latin typeface="Calibri Light" pitchFamily="34" charset="0"/>
                <a:cs typeface="Calibri Light" pitchFamily="34" charset="0"/>
              </a:rPr>
              <a:t>care este gratuită)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: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12385" t="6422" r="17225" b="19082"/>
          <a:stretch/>
        </p:blipFill>
        <p:spPr bwMode="auto">
          <a:xfrm>
            <a:off x="688794" y="1844824"/>
            <a:ext cx="7771638" cy="3888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4475264" y="3429000"/>
            <a:ext cx="4129183" cy="24482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62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Instalare SQL Server Microsoft: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363415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" dirty="0">
                <a:latin typeface="Calibri Light" pitchFamily="34" charset="0"/>
                <a:cs typeface="Calibri Light" pitchFamily="34" charset="0"/>
              </a:rPr>
              <a:t>F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ace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m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clic dreapta pe fișierul de instalare </a:t>
            </a:r>
            <a:r>
              <a:rPr lang="vi-VN" sz="2200" b="1" dirty="0">
                <a:latin typeface="Calibri Light" pitchFamily="34" charset="0"/>
                <a:cs typeface="Calibri Light" pitchFamily="34" charset="0"/>
              </a:rPr>
              <a:t>SQL2022-SSEI-Expr.exe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și alege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m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opțiunea Executare ca administrator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: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9186" t="8325" r="30127" b="49358"/>
          <a:stretch/>
        </p:blipFill>
        <p:spPr bwMode="auto">
          <a:xfrm>
            <a:off x="467544" y="2564904"/>
            <a:ext cx="8280920" cy="3153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3429000"/>
            <a:ext cx="1872208" cy="432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27246" y="4725144"/>
            <a:ext cx="1680758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Elbow Connector 14"/>
          <p:cNvCxnSpPr/>
          <p:nvPr/>
        </p:nvCxnSpPr>
        <p:spPr>
          <a:xfrm flipV="1">
            <a:off x="2927246" y="3645024"/>
            <a:ext cx="1608750" cy="108012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39952" y="3140968"/>
            <a:ext cx="39604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13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Instalare SQL Server Microsoft: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124744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Calibri Light" pitchFamily="34" charset="0"/>
                <a:cs typeface="Calibri Light" pitchFamily="34" charset="0"/>
              </a:rPr>
              <a:t>Alegem tipul de bază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 (</a:t>
            </a:r>
            <a:r>
              <a:rPr lang="ro-RO" sz="2200" b="1" dirty="0">
                <a:latin typeface="Calibri Light" pitchFamily="34" charset="0"/>
                <a:cs typeface="Calibri Light" pitchFamily="34" charset="0"/>
              </a:rPr>
              <a:t>Basic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) de instalare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al Express Edition,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 a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cceptăm condițiile,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apăsăm butonul </a:t>
            </a:r>
            <a:r>
              <a:rPr lang="vi-VN" sz="2200" b="1" dirty="0">
                <a:latin typeface="Calibri Light" pitchFamily="34" charset="0"/>
                <a:cs typeface="Calibri Light" pitchFamily="34" charset="0"/>
              </a:rPr>
              <a:t>Install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: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7236" t="1286" r="17329" b="35229"/>
          <a:stretch/>
        </p:blipFill>
        <p:spPr bwMode="auto">
          <a:xfrm>
            <a:off x="683568" y="1988840"/>
            <a:ext cx="7848872" cy="4464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688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Instalare SQL Server Microsoft: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124744"/>
            <a:ext cx="8892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Calibri Light" pitchFamily="34" charset="0"/>
                <a:cs typeface="Calibri Light" pitchFamily="34" charset="0"/>
              </a:rPr>
              <a:t>După instalarea cu succes a SQL Serverului 2022, trebuie să apară fereastra: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578" t="3853" r="20219" b="10458"/>
          <a:stretch/>
        </p:blipFill>
        <p:spPr bwMode="auto">
          <a:xfrm>
            <a:off x="1331640" y="1628800"/>
            <a:ext cx="6552728" cy="4475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1380" y="6257835"/>
            <a:ext cx="56108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200" dirty="0">
                <a:latin typeface="Calibri Light" pitchFamily="34" charset="0"/>
                <a:cs typeface="Calibri Light" pitchFamily="34" charset="0"/>
              </a:rPr>
              <a:t>Apăsăm butonul </a:t>
            </a:r>
            <a:r>
              <a:rPr lang="ro-RO" sz="2200" b="1" dirty="0">
                <a:latin typeface="Calibri Light" pitchFamily="34" charset="0"/>
                <a:cs typeface="Calibri Light" pitchFamily="34" charset="0"/>
              </a:rPr>
              <a:t>Install SSMS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.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5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Instalare SQL Server Management Studio: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124744"/>
            <a:ext cx="8064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 Light" pitchFamily="34" charset="0"/>
                <a:cs typeface="Calibri Light" pitchFamily="34" charset="0"/>
              </a:rPr>
              <a:t>Descărcăm SQL Server Management Studio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 (</a:t>
            </a:r>
            <a:r>
              <a:rPr lang="vi-V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SSMS</a:t>
            </a:r>
            <a:r>
              <a:rPr lang="ro-RO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)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: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1342" t="6605" r="31778" b="36330"/>
          <a:stretch/>
        </p:blipFill>
        <p:spPr bwMode="auto">
          <a:xfrm>
            <a:off x="539553" y="1916832"/>
            <a:ext cx="8064894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3491881" y="4869160"/>
            <a:ext cx="4320480" cy="5040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9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2"/>
          <a:srcRect l="9747" t="5505" r="29095" b="55413"/>
          <a:stretch/>
        </p:blipFill>
        <p:spPr bwMode="auto">
          <a:xfrm>
            <a:off x="683568" y="2420888"/>
            <a:ext cx="7848872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Instalare SQL Server Management Studio: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363415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" dirty="0">
                <a:latin typeface="Calibri Light" pitchFamily="34" charset="0"/>
                <a:cs typeface="Calibri Light" pitchFamily="34" charset="0"/>
              </a:rPr>
              <a:t>F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ace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m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clic dreapta pe fișierul de instalare </a:t>
            </a:r>
            <a:r>
              <a:rPr lang="vi-VN" sz="2200" b="1" dirty="0">
                <a:latin typeface="Calibri Light" pitchFamily="34" charset="0"/>
                <a:cs typeface="Calibri Light" pitchFamily="34" charset="0"/>
              </a:rPr>
              <a:t>SSMS-Setup-ENU.exe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și alege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m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opțiunea Executare ca administrator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: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20072" y="2636912"/>
            <a:ext cx="1872208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27246" y="4725144"/>
            <a:ext cx="1680758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Elbow Connector 14"/>
          <p:cNvCxnSpPr/>
          <p:nvPr/>
        </p:nvCxnSpPr>
        <p:spPr>
          <a:xfrm flipV="1">
            <a:off x="2942524" y="2816932"/>
            <a:ext cx="2277548" cy="190821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2965" y="5661248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Calibri Light" pitchFamily="34" charset="0"/>
                <a:cs typeface="Calibri Light" pitchFamily="34" charset="0"/>
              </a:rPr>
              <a:t>Apăsăm butonul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2200" b="1" dirty="0">
                <a:latin typeface="Calibri Light" pitchFamily="34" charset="0"/>
                <a:cs typeface="Calibri Light" pitchFamily="34" charset="0"/>
              </a:rPr>
              <a:t>Install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,</a:t>
            </a:r>
            <a:r>
              <a:rPr lang="ro-RO" sz="2200" dirty="0">
                <a:latin typeface="Calibri Light" pitchFamily="34" charset="0"/>
                <a:cs typeface="Calibri Light" pitchFamily="34" charset="0"/>
              </a:rPr>
              <a:t> d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upă instalare cu succes, închidem fereastra - </a:t>
            </a:r>
            <a:r>
              <a:rPr lang="vi-VN" sz="2200" b="1" dirty="0">
                <a:latin typeface="Calibri Light" pitchFamily="34" charset="0"/>
                <a:cs typeface="Calibri Light" pitchFamily="34" charset="0"/>
              </a:rPr>
              <a:t>Close</a:t>
            </a:r>
            <a:r>
              <a:rPr lang="vi-VN" sz="2200" dirty="0">
                <a:latin typeface="Calibri Light" pitchFamily="34" charset="0"/>
                <a:cs typeface="Calibri Light" pitchFamily="34" charset="0"/>
              </a:rPr>
              <a:t> </a:t>
            </a:r>
            <a:endParaRPr lang="en-US" sz="22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9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 rotWithShape="1">
          <a:blip r:embed="rId2"/>
          <a:srcRect t="13762" r="34978" b="172"/>
          <a:stretch/>
        </p:blipFill>
        <p:spPr bwMode="auto">
          <a:xfrm>
            <a:off x="971600" y="1772816"/>
            <a:ext cx="7272808" cy="4586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Deschidem SQL Server Management Studio: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0032" y="3749934"/>
            <a:ext cx="936104" cy="2911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34520" y="5769260"/>
            <a:ext cx="661216" cy="252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865128" y="2960948"/>
            <a:ext cx="690648" cy="280831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851920" y="2960948"/>
            <a:ext cx="1008112" cy="78898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9552" y="1213302"/>
            <a:ext cx="82809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100" dirty="0">
                <a:latin typeface="Calibri Light" pitchFamily="34" charset="0"/>
                <a:cs typeface="Calibri Light" pitchFamily="34" charset="0"/>
              </a:rPr>
              <a:t>Deschide SQL Server Management Studio din meniul Start sau prin căutare</a:t>
            </a:r>
            <a:r>
              <a:rPr lang="ro-RO" sz="2100" dirty="0">
                <a:latin typeface="Calibri Light" pitchFamily="34" charset="0"/>
                <a:cs typeface="Calibri Light" pitchFamily="34" charset="0"/>
              </a:rPr>
              <a:t>:</a:t>
            </a:r>
            <a:endParaRPr lang="en-US" sz="21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32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Deschidem SQL Server Management Studio: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24128" y="980726"/>
            <a:ext cx="3419872" cy="5809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ro-RO" sz="1900" u="sng" dirty="0">
                <a:latin typeface="Calibri Light" pitchFamily="34" charset="0"/>
                <a:cs typeface="Calibri Light" pitchFamily="34" charset="0"/>
              </a:rPr>
              <a:t>T</a:t>
            </a:r>
            <a:r>
              <a:rPr lang="vi-VN" sz="1900" u="sng" dirty="0">
                <a:latin typeface="Calibri Light" pitchFamily="34" charset="0"/>
                <a:cs typeface="Calibri Light" pitchFamily="34" charset="0"/>
              </a:rPr>
              <a:t>ipul de server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(de obicei „Database Engine”).</a:t>
            </a:r>
            <a:endParaRPr lang="ro-RO" sz="1900" dirty="0">
              <a:latin typeface="Calibri Light" pitchFamily="34" charset="0"/>
              <a:cs typeface="Calibri Light" pitchFamily="34" charset="0"/>
            </a:endParaRPr>
          </a:p>
          <a:p>
            <a:pPr marL="225425" indent="-225425">
              <a:buFont typeface="Arial" pitchFamily="34" charset="0"/>
              <a:buChar char="•"/>
            </a:pPr>
            <a:r>
              <a:rPr lang="ro-RO" sz="1900" u="sng" dirty="0">
                <a:latin typeface="Calibri Light" pitchFamily="34" charset="0"/>
                <a:cs typeface="Calibri Light" pitchFamily="34" charset="0"/>
              </a:rPr>
              <a:t>N</a:t>
            </a:r>
            <a:r>
              <a:rPr lang="vi-VN" sz="1900" u="sng" dirty="0">
                <a:latin typeface="Calibri Light" pitchFamily="34" charset="0"/>
                <a:cs typeface="Calibri Light" pitchFamily="34" charset="0"/>
              </a:rPr>
              <a:t>umele serverului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la care vrei să te conectezi.</a:t>
            </a:r>
            <a:endParaRPr lang="ro-RO" sz="1900" dirty="0">
              <a:latin typeface="Calibri Light" pitchFamily="34" charset="0"/>
              <a:cs typeface="Calibri Light" pitchFamily="34" charset="0"/>
            </a:endParaRPr>
          </a:p>
          <a:p>
            <a:pPr marL="225425" indent="-225425">
              <a:buFont typeface="Arial" pitchFamily="34" charset="0"/>
              <a:buChar char="•"/>
            </a:pPr>
            <a:r>
              <a:rPr lang="ro-RO" sz="1900" u="sng" dirty="0">
                <a:latin typeface="Calibri Light" pitchFamily="34" charset="0"/>
                <a:cs typeface="Calibri Light" pitchFamily="34" charset="0"/>
              </a:rPr>
              <a:t>M</a:t>
            </a:r>
            <a:r>
              <a:rPr lang="en-US" sz="1900" u="sng" dirty="0">
                <a:latin typeface="Calibri Light" pitchFamily="34" charset="0"/>
                <a:cs typeface="Calibri Light" pitchFamily="34" charset="0"/>
              </a:rPr>
              <a:t>etoda de autentificare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:</a:t>
            </a:r>
          </a:p>
          <a:p>
            <a:pPr marL="457200" indent="-457200">
              <a:buFont typeface="+mj-lt"/>
              <a:buAutoNum type="alphaLcPeriod"/>
            </a:pP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Windows Authentication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: 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(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autentificarea Windows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)</a:t>
            </a:r>
          </a:p>
          <a:p>
            <a:pPr marL="457200" indent="-457200">
              <a:buFont typeface="+mj-lt"/>
              <a:buAutoNum type="alphaLcPeriod"/>
            </a:pP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SQL Server Authentication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: 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după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numele de utilizator și parola configurate în SQL Server.</a:t>
            </a:r>
            <a:endParaRPr lang="ro-RO" sz="1900" dirty="0">
              <a:latin typeface="Calibri Light" pitchFamily="34" charset="0"/>
              <a:cs typeface="Calibri Light" pitchFamily="34" charset="0"/>
            </a:endParaRPr>
          </a:p>
          <a:p>
            <a:pPr marL="457200" indent="-457200">
              <a:buFont typeface="+mj-lt"/>
              <a:buAutoNum type="alphaLcPeriod"/>
            </a:pPr>
            <a:endParaRPr lang="ro-RO" sz="1050" dirty="0">
              <a:latin typeface="Calibri Light" pitchFamily="34" charset="0"/>
              <a:cs typeface="Calibri Light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ro-RO" sz="1900" u="sng" dirty="0">
                <a:latin typeface="Calibri Light" pitchFamily="34" charset="0"/>
                <a:cs typeface="Calibri Light" pitchFamily="34" charset="0"/>
              </a:rPr>
              <a:t>C</a:t>
            </a:r>
            <a:r>
              <a:rPr lang="en-US" sz="1900" u="sng" dirty="0">
                <a:latin typeface="Calibri Light" pitchFamily="34" charset="0"/>
                <a:cs typeface="Calibri Light" pitchFamily="34" charset="0"/>
              </a:rPr>
              <a:t>riptarea conexiunilor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: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o-RO" sz="1900" dirty="0">
                <a:latin typeface="Calibri Light" pitchFamily="34" charset="0"/>
                <a:cs typeface="Calibri Light" pitchFamily="34" charset="0"/>
              </a:rPr>
              <a:t>a) Obligatorie -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toate conexiunile către SQL Server vor fi criptate</a:t>
            </a:r>
            <a:endParaRPr lang="ro-RO" sz="1900" dirty="0">
              <a:latin typeface="Calibri Light" pitchFamily="34" charset="0"/>
              <a:cs typeface="Calibri Light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ro-RO" sz="1900" dirty="0">
                <a:latin typeface="Calibri Light" pitchFamily="34" charset="0"/>
                <a:cs typeface="Calibri Light" pitchFamily="34" charset="0"/>
              </a:rPr>
              <a:t>b) Opțional – la alegere</a:t>
            </a:r>
          </a:p>
          <a:p>
            <a:pPr marL="342900" indent="-342900">
              <a:buFont typeface="Wingdings" pitchFamily="2" charset="2"/>
              <a:buChar char="Ø"/>
            </a:pPr>
            <a:endParaRPr lang="ro-RO" sz="1200" dirty="0">
              <a:latin typeface="Calibri Light" pitchFamily="34" charset="0"/>
              <a:cs typeface="Calibri Light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vi-VN" sz="1900" u="sng" dirty="0">
                <a:latin typeface="Calibri Light" pitchFamily="34" charset="0"/>
                <a:cs typeface="Calibri Light" pitchFamily="34" charset="0"/>
              </a:rPr>
              <a:t>Acceptă certificatul serverului</a:t>
            </a:r>
            <a:endParaRPr lang="ro-RO" sz="1900" u="sng" dirty="0">
              <a:latin typeface="Calibri Light" pitchFamily="34" charset="0"/>
              <a:cs typeface="Calibri Light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1" t="11451" r="31618" b="16079"/>
          <a:stretch/>
        </p:blipFill>
        <p:spPr bwMode="auto">
          <a:xfrm>
            <a:off x="611560" y="1014538"/>
            <a:ext cx="4896544" cy="5465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339752" y="4365104"/>
            <a:ext cx="2952328" cy="6480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9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Crearea unei baze de date: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-549" r="74301" b="36299"/>
          <a:stretch/>
        </p:blipFill>
        <p:spPr bwMode="auto">
          <a:xfrm>
            <a:off x="611560" y="1125886"/>
            <a:ext cx="2736304" cy="3600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22293" r="22593" b="6605"/>
          <a:stretch/>
        </p:blipFill>
        <p:spPr bwMode="auto">
          <a:xfrm>
            <a:off x="3487911" y="1196752"/>
            <a:ext cx="5178182" cy="4667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012160" y="1628800"/>
            <a:ext cx="2589091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1560" y="5138608"/>
            <a:ext cx="27107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>
                <a:latin typeface="Calibri Light" pitchFamily="34" charset="0"/>
                <a:cs typeface="Calibri Light" pitchFamily="34" charset="0"/>
              </a:rPr>
              <a:t>Creăm o Bază de date nouă – </a:t>
            </a:r>
            <a:r>
              <a:rPr lang="en-US" sz="2100" dirty="0">
                <a:latin typeface="Calibri Light" pitchFamily="34" charset="0"/>
                <a:cs typeface="Calibri Light" pitchFamily="34" charset="0"/>
              </a:rPr>
              <a:t>‘</a:t>
            </a:r>
            <a:r>
              <a:rPr lang="pt-BR" sz="2100" dirty="0">
                <a:latin typeface="Calibri Light" pitchFamily="34" charset="0"/>
                <a:cs typeface="Calibri Light" pitchFamily="34" charset="0"/>
              </a:rPr>
              <a:t>demo’</a:t>
            </a:r>
            <a:endParaRPr lang="en-US" sz="21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691680" y="4437112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876256" y="5821523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3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 rotWithShape="1">
          <a:blip r:embed="rId2"/>
          <a:srcRect r="30849" b="40000"/>
          <a:stretch/>
        </p:blipFill>
        <p:spPr bwMode="auto">
          <a:xfrm>
            <a:off x="3630737" y="3284984"/>
            <a:ext cx="4973711" cy="2664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Crearea unui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tabel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în baza de date: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3573016"/>
            <a:ext cx="234026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6841" y="4445387"/>
            <a:ext cx="27107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100" dirty="0">
                <a:latin typeface="Calibri Light" pitchFamily="34" charset="0"/>
                <a:cs typeface="Calibri Light" pitchFamily="34" charset="0"/>
              </a:rPr>
              <a:t>C</a:t>
            </a:r>
            <a:r>
              <a:rPr lang="vi-VN" sz="2100" dirty="0">
                <a:latin typeface="Calibri Light" pitchFamily="34" charset="0"/>
                <a:cs typeface="Calibri Light" pitchFamily="34" charset="0"/>
              </a:rPr>
              <a:t>ream o tabela nouă</a:t>
            </a:r>
            <a:endParaRPr lang="en-US" sz="21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r="64599" b="36514"/>
          <a:stretch/>
        </p:blipFill>
        <p:spPr bwMode="auto">
          <a:xfrm>
            <a:off x="576302" y="1193739"/>
            <a:ext cx="2781300" cy="2805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Oval 10"/>
          <p:cNvSpPr/>
          <p:nvPr/>
        </p:nvSpPr>
        <p:spPr>
          <a:xfrm>
            <a:off x="1511660" y="4018393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1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4"/>
          <a:srcRect l="5573" t="20550" r="46842" b="54128"/>
          <a:stretch/>
        </p:blipFill>
        <p:spPr bwMode="auto">
          <a:xfrm>
            <a:off x="3630737" y="1193739"/>
            <a:ext cx="4973711" cy="17584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30737" y="2627620"/>
            <a:ext cx="5333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 Light" pitchFamily="34" charset="0"/>
                <a:cs typeface="Calibri Light" pitchFamily="34" charset="0"/>
              </a:rPr>
              <a:t>Adăugăm coloane – autori_id (int), name (nvarchar(50))</a:t>
            </a:r>
          </a:p>
        </p:txBody>
      </p:sp>
      <p:sp>
        <p:nvSpPr>
          <p:cNvPr id="14" name="Oval 13"/>
          <p:cNvSpPr/>
          <p:nvPr/>
        </p:nvSpPr>
        <p:spPr>
          <a:xfrm>
            <a:off x="5729903" y="2277839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51730" y="6093296"/>
            <a:ext cx="5333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Calibri Light" pitchFamily="34" charset="0"/>
                <a:cs typeface="Calibri Light" pitchFamily="34" charset="0"/>
              </a:rPr>
              <a:t>Salvam modificările</a:t>
            </a:r>
            <a:r>
              <a:rPr lang="ro-RO" dirty="0">
                <a:latin typeface="Calibri Light" pitchFamily="34" charset="0"/>
                <a:cs typeface="Calibri Light" pitchFamily="34" charset="0"/>
              </a:rPr>
              <a:t>, numim tabelul– </a:t>
            </a:r>
            <a:r>
              <a:rPr lang="en-US" dirty="0">
                <a:latin typeface="Calibri Light" pitchFamily="34" charset="0"/>
                <a:cs typeface="Calibri Light" pitchFamily="34" charset="0"/>
              </a:rPr>
              <a:t>‘autori’</a:t>
            </a:r>
          </a:p>
        </p:txBody>
      </p:sp>
      <p:sp>
        <p:nvSpPr>
          <p:cNvPr id="17" name="Oval 16"/>
          <p:cNvSpPr/>
          <p:nvPr/>
        </p:nvSpPr>
        <p:spPr>
          <a:xfrm>
            <a:off x="5675929" y="5733256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8859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Provocările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g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estionării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atelor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itle 6"/>
          <p:cNvSpPr txBox="1">
            <a:spLocks/>
          </p:cNvSpPr>
          <p:nvPr/>
        </p:nvSpPr>
        <p:spPr>
          <a:xfrm>
            <a:off x="1259632" y="1124744"/>
            <a:ext cx="653490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3200" dirty="0">
                <a:latin typeface="Calibri" pitchFamily="34" charset="0"/>
                <a:ea typeface="+mn-ea"/>
                <a:cs typeface="Calibri" pitchFamily="34" charset="0"/>
              </a:rPr>
              <a:t>1) </a:t>
            </a:r>
            <a:r>
              <a:rPr lang="en-US" sz="3200" dirty="0">
                <a:latin typeface="Calibri" pitchFamily="34" charset="0"/>
                <a:ea typeface="+mn-ea"/>
                <a:cs typeface="Calibri" pitchFamily="34" charset="0"/>
              </a:rPr>
              <a:t>Dimensiunea datelor</a:t>
            </a:r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1265294" y="2924944"/>
            <a:ext cx="6547066" cy="64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Calibri" pitchFamily="34" charset="0"/>
                <a:ea typeface="+mn-ea"/>
                <a:cs typeface="Calibri" pitchFamily="34" charset="0"/>
              </a:rPr>
              <a:t>3</a:t>
            </a:r>
            <a:r>
              <a:rPr lang="vi-VN" sz="3200" dirty="0">
                <a:latin typeface="Calibri" pitchFamily="34" charset="0"/>
                <a:ea typeface="+mn-ea"/>
                <a:cs typeface="Calibri" pitchFamily="34" charset="0"/>
              </a:rPr>
              <a:t>) Ușurința actualizării datelor</a:t>
            </a:r>
            <a:endParaRPr lang="en-US" sz="32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259632" y="1988840"/>
            <a:ext cx="6547066" cy="64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Calibri" pitchFamily="34" charset="0"/>
                <a:ea typeface="+mn-ea"/>
                <a:cs typeface="Calibri" pitchFamily="34" charset="0"/>
              </a:rPr>
              <a:t>2</a:t>
            </a:r>
            <a:r>
              <a:rPr lang="vi-VN" sz="3200" dirty="0">
                <a:latin typeface="Calibri" pitchFamily="34" charset="0"/>
                <a:ea typeface="+mn-ea"/>
                <a:cs typeface="Calibri" pitchFamily="34" charset="0"/>
              </a:rPr>
              <a:t>) </a:t>
            </a:r>
            <a:r>
              <a:rPr lang="ro-RO" sz="3200" dirty="0">
                <a:latin typeface="Calibri" pitchFamily="34" charset="0"/>
                <a:ea typeface="+mn-ea"/>
                <a:cs typeface="Calibri" pitchFamily="34" charset="0"/>
              </a:rPr>
              <a:t>A</a:t>
            </a:r>
            <a:r>
              <a:rPr lang="vi-VN" sz="3200" dirty="0">
                <a:latin typeface="Calibri" pitchFamily="34" charset="0"/>
                <a:ea typeface="+mn-ea"/>
                <a:cs typeface="Calibri" pitchFamily="34" charset="0"/>
              </a:rPr>
              <a:t>curatețea datelor </a:t>
            </a:r>
            <a:endParaRPr lang="en-US" sz="32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1247471" y="3789040"/>
            <a:ext cx="6547066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3200" dirty="0">
                <a:latin typeface="Calibri" pitchFamily="34" charset="0"/>
                <a:ea typeface="+mn-ea"/>
                <a:cs typeface="Calibri" pitchFamily="34" charset="0"/>
              </a:rPr>
              <a:t>4) Securitatea datelor</a:t>
            </a:r>
            <a:endParaRPr lang="en-US" sz="32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1247471" y="4725144"/>
            <a:ext cx="6547066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3200" dirty="0">
                <a:latin typeface="Calibri" pitchFamily="34" charset="0"/>
                <a:ea typeface="+mn-ea"/>
                <a:cs typeface="Calibri" pitchFamily="34" charset="0"/>
              </a:rPr>
              <a:t>5) Redundanță sau duplicare a datelor</a:t>
            </a:r>
            <a:endParaRPr lang="en-US" sz="32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1247471" y="5589240"/>
            <a:ext cx="6547066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3200" dirty="0">
                <a:latin typeface="Calibri" pitchFamily="34" charset="0"/>
                <a:ea typeface="+mn-ea"/>
                <a:cs typeface="Calibri" pitchFamily="34" charset="0"/>
              </a:rPr>
              <a:t>6) Integritatea datelor</a:t>
            </a:r>
            <a:endParaRPr lang="en-US" sz="32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1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Modificarea structurii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unui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tabel din BD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7" y="3861048"/>
            <a:ext cx="316835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dirty="0">
                <a:latin typeface="Calibri Light" pitchFamily="34" charset="0"/>
                <a:cs typeface="Calibri Light" pitchFamily="34" charset="0"/>
              </a:rPr>
              <a:t>Dacă facem clic dreapta pe tabel și selectăm opțiunea „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Design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”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 putem schimba structura tabelului</a:t>
            </a:r>
            <a:r>
              <a:rPr lang="en-US" sz="1900" dirty="0">
                <a:latin typeface="Calibri Light" pitchFamily="34" charset="0"/>
                <a:cs typeface="Calibri Light" pitchFamily="34" charset="0"/>
              </a:rPr>
              <a:t>: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vi-VN" sz="1900" dirty="0">
                <a:latin typeface="Calibri Light" pitchFamily="34" charset="0"/>
                <a:cs typeface="Calibri Light" pitchFamily="34" charset="0"/>
              </a:rPr>
              <a:t>adăug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a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/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elimin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a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coloane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  <a:p>
            <a:pPr marL="225425" indent="-225425">
              <a:buFont typeface="Arial" pitchFamily="34" charset="0"/>
              <a:buChar char="•"/>
            </a:pPr>
            <a:r>
              <a:rPr lang="vi-VN" sz="1900" dirty="0">
                <a:latin typeface="Calibri Light" pitchFamily="34" charset="0"/>
                <a:cs typeface="Calibri Light" pitchFamily="34" charset="0"/>
              </a:rPr>
              <a:t>schimb</a:t>
            </a:r>
            <a:r>
              <a:rPr lang="en-US" sz="1900" dirty="0">
                <a:latin typeface="Calibri Light" pitchFamily="34" charset="0"/>
                <a:cs typeface="Calibri Light" pitchFamily="34" charset="0"/>
              </a:rPr>
              <a:t>a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tipurile de date sau set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a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noi proprietăți pentru câmpurile existente.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2"/>
          <a:srcRect l="5573" t="20550" r="46842" b="62209"/>
          <a:stretch/>
        </p:blipFill>
        <p:spPr bwMode="auto">
          <a:xfrm>
            <a:off x="3630737" y="1052736"/>
            <a:ext cx="4973711" cy="1197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/>
          <p:cNvSpPr/>
          <p:nvPr/>
        </p:nvSpPr>
        <p:spPr>
          <a:xfrm>
            <a:off x="4932040" y="1772816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07904" y="2348880"/>
            <a:ext cx="4896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Calibri Light" pitchFamily="34" charset="0"/>
                <a:cs typeface="Calibri Light" pitchFamily="34" charset="0"/>
              </a:rPr>
              <a:t>Salvam modificările</a:t>
            </a:r>
            <a:r>
              <a:rPr lang="en-US" dirty="0">
                <a:latin typeface="Calibri Light" pitchFamily="34" charset="0"/>
                <a:cs typeface="Calibri Light" pitchFamily="34" charset="0"/>
              </a:rPr>
              <a:t>. </a:t>
            </a:r>
            <a:r>
              <a:rPr lang="ro-RO" dirty="0">
                <a:latin typeface="Calibri Light" pitchFamily="34" charset="0"/>
                <a:cs typeface="Calibri Light" pitchFamily="34" charset="0"/>
              </a:rPr>
              <a:t>De regulă SSMS interzice schimbarea structurii tabelului deja creat și nu permite salvarea modificărilor: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" t="15373" r="74148" b="43700"/>
          <a:stretch/>
        </p:blipFill>
        <p:spPr bwMode="auto">
          <a:xfrm>
            <a:off x="430306" y="1052737"/>
            <a:ext cx="2877319" cy="2622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2699792" y="2920944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1</a:t>
            </a:r>
            <a:endParaRPr lang="en-US" dirty="0"/>
          </a:p>
        </p:txBody>
      </p:sp>
      <p:pic>
        <p:nvPicPr>
          <p:cNvPr id="5124" name="Picture 4" descr="Sql Server: Saving changes is not permitted ► Prevent saving changes that  require table re-crea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52"/>
          <a:stretch/>
        </p:blipFill>
        <p:spPr bwMode="auto">
          <a:xfrm>
            <a:off x="4189635" y="3284984"/>
            <a:ext cx="4329620" cy="1140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807702" y="4509120"/>
            <a:ext cx="4711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>
                <a:latin typeface="Calibri Light" pitchFamily="34" charset="0"/>
                <a:cs typeface="Calibri Light" pitchFamily="34" charset="0"/>
              </a:rPr>
              <a:t>Pentru a depăsi această restricție, dezactivăm opțiunea (Tools – Options - Designers):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173079" y="3255476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0" t="41193" r="31322" b="37087"/>
          <a:stretch/>
        </p:blipFill>
        <p:spPr bwMode="auto">
          <a:xfrm>
            <a:off x="3807702" y="5182815"/>
            <a:ext cx="4652730" cy="123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796136" y="5759488"/>
            <a:ext cx="2448272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668344" y="4926904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50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6" t="15350" r="58269" b="67059"/>
          <a:stretch/>
        </p:blipFill>
        <p:spPr bwMode="auto">
          <a:xfrm>
            <a:off x="4722973" y="1277964"/>
            <a:ext cx="3881475" cy="1781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1" r="72853" b="44941"/>
          <a:stretch/>
        </p:blipFill>
        <p:spPr bwMode="auto">
          <a:xfrm>
            <a:off x="632984" y="1293689"/>
            <a:ext cx="3801957" cy="312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Editrarea rândurilor unui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tabel din BD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553" y="4831412"/>
            <a:ext cx="813690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dirty="0">
                <a:latin typeface="Calibri Light" pitchFamily="34" charset="0"/>
                <a:cs typeface="Calibri Light" pitchFamily="34" charset="0"/>
              </a:rPr>
              <a:t>Dacă facem clic dreapta pe tabel și selectăm opțiunea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„Edit Top 200 Rows”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, putem edita direct primele 200 de rânduri ale tabelului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: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vi-VN" sz="1900" dirty="0">
                <a:latin typeface="Calibri Light" pitchFamily="34" charset="0"/>
                <a:cs typeface="Calibri Light" pitchFamily="34" charset="0"/>
              </a:rPr>
              <a:t>modific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a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datele existente</a:t>
            </a:r>
            <a:endParaRPr lang="ro-RO" sz="1900" dirty="0">
              <a:latin typeface="Calibri Light" pitchFamily="34" charset="0"/>
              <a:cs typeface="Calibri Light" pitchFamily="34" charset="0"/>
            </a:endParaRPr>
          </a:p>
          <a:p>
            <a:pPr marL="225425" indent="-225425">
              <a:buFont typeface="Arial" pitchFamily="34" charset="0"/>
              <a:buChar char="•"/>
            </a:pPr>
            <a:r>
              <a:rPr lang="vi-VN" sz="1900" dirty="0">
                <a:latin typeface="Calibri Light" pitchFamily="34" charset="0"/>
                <a:cs typeface="Calibri Light" pitchFamily="34" charset="0"/>
              </a:rPr>
              <a:t>adăug</a:t>
            </a:r>
            <a:r>
              <a:rPr lang="ro-RO" sz="1900" dirty="0">
                <a:latin typeface="Calibri Light" pitchFamily="34" charset="0"/>
                <a:cs typeface="Calibri Light" pitchFamily="34" charset="0"/>
              </a:rPr>
              <a:t>a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noi valori în aceste rânduri.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84268" y="2600325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2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707904" y="3429967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94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6" t="55782" r="33676" b="17176"/>
          <a:stretch/>
        </p:blipFill>
        <p:spPr bwMode="auto">
          <a:xfrm>
            <a:off x="4607510" y="1134020"/>
            <a:ext cx="4226223" cy="258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1" t="15843" r="53059" b="37882"/>
          <a:stretch/>
        </p:blipFill>
        <p:spPr bwMode="auto">
          <a:xfrm>
            <a:off x="567658" y="1196751"/>
            <a:ext cx="3644302" cy="358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Salvarea rândurilor unui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tabel din BD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553" y="5056148"/>
            <a:ext cx="80648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dirty="0">
                <a:latin typeface="Calibri Light" pitchFamily="34" charset="0"/>
                <a:cs typeface="Calibri Light" pitchFamily="34" charset="0"/>
              </a:rPr>
              <a:t>Dacă facem clic dreapta pe rezultatele unei interogări și selectăm opțiunea </a:t>
            </a:r>
            <a:r>
              <a:rPr lang="vi-VN" sz="2000" b="1" dirty="0">
                <a:latin typeface="Calibri Light" pitchFamily="34" charset="0"/>
                <a:cs typeface="Calibri Light" pitchFamily="34" charset="0"/>
              </a:rPr>
              <a:t>„Save Results as”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, putem salva datele afișate într-un fișier extern, cum ar fi CSV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sau text, pentru a le arhiva, analiza sau partaja ulterior.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092280" y="2425525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2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47864" y="3934023"/>
            <a:ext cx="360040" cy="35907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3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496944" cy="648072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                       </a:t>
            </a:r>
            <a:r>
              <a:rPr lang="ro-RO" sz="3600" dirty="0"/>
              <a:t>       </a:t>
            </a:r>
            <a:r>
              <a:rPr lang="en-US" sz="3600" noProof="1"/>
              <a:t>Sarcin</a:t>
            </a:r>
            <a:r>
              <a:rPr lang="ro-RO" sz="3600" noProof="1"/>
              <a:t>ă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vi-VN" sz="2000" dirty="0">
                <a:latin typeface="Calibri Light" pitchFamily="34" charset="0"/>
                <a:cs typeface="Calibri Light" pitchFamily="34" charset="0"/>
              </a:rPr>
              <a:t>1) 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C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reează o nouă bază de date numită </a:t>
            </a:r>
            <a:r>
              <a:rPr lang="vi-VN" sz="2000" b="1" dirty="0">
                <a:latin typeface="Calibri" pitchFamily="34" charset="0"/>
                <a:cs typeface="Calibri" pitchFamily="34" charset="0"/>
              </a:rPr>
              <a:t>Biblioteca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.</a:t>
            </a:r>
            <a:br>
              <a:rPr lang="vi-VN" sz="2000" dirty="0">
                <a:latin typeface="Calibri Light" pitchFamily="34" charset="0"/>
                <a:cs typeface="Calibri Light" pitchFamily="34" charset="0"/>
              </a:rPr>
            </a:br>
            <a:r>
              <a:rPr lang="vi-VN" sz="2000" dirty="0">
                <a:latin typeface="Calibri Light" pitchFamily="34" charset="0"/>
                <a:cs typeface="Calibri Light" pitchFamily="34" charset="0"/>
              </a:rPr>
              <a:t>2) În baza de date Biblioteca, creează un tabel numit Carti cu următoarele coloane: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id</a:t>
            </a:r>
            <a:r>
              <a:rPr lang="vi-VN" sz="20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(INT)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,                         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t</a:t>
            </a:r>
            <a:r>
              <a:rPr lang="vi-VN" sz="2000" b="1" dirty="0">
                <a:latin typeface="Calibri" pitchFamily="34" charset="0"/>
                <a:cs typeface="Calibri" pitchFamily="34" charset="0"/>
              </a:rPr>
              <a:t>itlu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(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N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VARCHAR(255))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, </a:t>
            </a:r>
            <a:br>
              <a:rPr lang="ro-RO" sz="2000" dirty="0">
                <a:latin typeface="Calibri Light" pitchFamily="34" charset="0"/>
                <a:cs typeface="Calibri Light" pitchFamily="34" charset="0"/>
              </a:rPr>
            </a:br>
            <a:r>
              <a:rPr lang="ro-RO" sz="2000" dirty="0">
                <a:latin typeface="Calibri Light" pitchFamily="34" charset="0"/>
                <a:cs typeface="Calibri Light" pitchFamily="34" charset="0"/>
              </a:rPr>
              <a:t>                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a</a:t>
            </a:r>
            <a:r>
              <a:rPr lang="vi-VN" sz="2000" b="1" dirty="0">
                <a:latin typeface="Calibri" pitchFamily="34" charset="0"/>
                <a:cs typeface="Calibri" pitchFamily="34" charset="0"/>
              </a:rPr>
              <a:t>utor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(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N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VARCHAR(255))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,       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a</a:t>
            </a:r>
            <a:r>
              <a:rPr lang="vi-VN" sz="2000" b="1" dirty="0">
                <a:latin typeface="Calibri" pitchFamily="34" charset="0"/>
                <a:cs typeface="Calibri" pitchFamily="34" charset="0"/>
              </a:rPr>
              <a:t>n_Publicare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(INT)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, </a:t>
            </a:r>
            <a:br>
              <a:rPr lang="ro-RO" sz="2000" dirty="0">
                <a:latin typeface="Calibri Light" pitchFamily="34" charset="0"/>
                <a:cs typeface="Calibri Light" pitchFamily="34" charset="0"/>
              </a:rPr>
            </a:br>
            <a:r>
              <a:rPr lang="ro-RO" sz="2000" dirty="0">
                <a:latin typeface="Calibri Light" pitchFamily="34" charset="0"/>
                <a:cs typeface="Calibri Light" pitchFamily="34" charset="0"/>
              </a:rPr>
              <a:t>                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g</a:t>
            </a:r>
            <a:r>
              <a:rPr lang="vi-VN" sz="2000" b="1" dirty="0">
                <a:latin typeface="Calibri" pitchFamily="34" charset="0"/>
                <a:cs typeface="Calibri" pitchFamily="34" charset="0"/>
              </a:rPr>
              <a:t>en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(</a:t>
            </a:r>
            <a:r>
              <a:rPr lang="en-US" sz="2000" dirty="0">
                <a:latin typeface="Calibri Light" pitchFamily="34" charset="0"/>
                <a:cs typeface="Calibri Light" pitchFamily="34" charset="0"/>
              </a:rPr>
              <a:t>N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VARCHAR(100))</a:t>
            </a:r>
            <a:br>
              <a:rPr lang="vi-VN" sz="2000" dirty="0">
                <a:latin typeface="Calibri Light" pitchFamily="34" charset="0"/>
                <a:cs typeface="Calibri Light" pitchFamily="34" charset="0"/>
              </a:rPr>
            </a:br>
            <a:r>
              <a:rPr lang="ro-RO" sz="2000" dirty="0">
                <a:latin typeface="Calibri Light" pitchFamily="34" charset="0"/>
                <a:cs typeface="Calibri Light" pitchFamily="34" charset="0"/>
              </a:rPr>
              <a:t>3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) Introdu următoarele date în tabelul Carti:</a:t>
            </a:r>
            <a:br>
              <a:rPr lang="vi-VN" sz="2000" dirty="0">
                <a:latin typeface="Calibri Light" pitchFamily="34" charset="0"/>
                <a:cs typeface="Calibri Light" pitchFamily="34" charset="0"/>
              </a:rPr>
            </a:br>
            <a:br>
              <a:rPr lang="ro-RO" sz="2000" dirty="0">
                <a:latin typeface="Calibri Light" pitchFamily="34" charset="0"/>
                <a:cs typeface="Calibri Light" pitchFamily="34" charset="0"/>
              </a:rPr>
            </a:br>
            <a:br>
              <a:rPr lang="ro-RO" sz="2000" dirty="0">
                <a:latin typeface="Calibri Light" pitchFamily="34" charset="0"/>
                <a:cs typeface="Calibri Light" pitchFamily="34" charset="0"/>
              </a:rPr>
            </a:br>
            <a:br>
              <a:rPr lang="ro-RO" sz="2000" dirty="0">
                <a:latin typeface="Calibri Light" pitchFamily="34" charset="0"/>
                <a:cs typeface="Calibri Light" pitchFamily="34" charset="0"/>
              </a:rPr>
            </a:br>
            <a:br>
              <a:rPr lang="ro-RO" sz="2000" dirty="0">
                <a:latin typeface="Calibri Light" pitchFamily="34" charset="0"/>
                <a:cs typeface="Calibri Light" pitchFamily="34" charset="0"/>
              </a:rPr>
            </a:br>
            <a:r>
              <a:rPr lang="ro-RO" sz="1800" dirty="0">
                <a:latin typeface="Calibri Light" pitchFamily="34" charset="0"/>
                <a:cs typeface="Calibri Light" pitchFamily="34" charset="0"/>
              </a:rPr>
              <a:t>4</a:t>
            </a:r>
            <a:r>
              <a:rPr lang="vi-VN" sz="1800" dirty="0">
                <a:latin typeface="Calibri Light" pitchFamily="34" charset="0"/>
                <a:cs typeface="Calibri Light" pitchFamily="34" charset="0"/>
              </a:rPr>
              <a:t>) După </a:t>
            </a:r>
            <a:r>
              <a:rPr lang="ro-RO" sz="1800" dirty="0">
                <a:latin typeface="Calibri Light" pitchFamily="34" charset="0"/>
                <a:cs typeface="Calibri Light" pitchFamily="34" charset="0"/>
              </a:rPr>
              <a:t>introducerea datelor</a:t>
            </a:r>
            <a:r>
              <a:rPr lang="vi-VN" sz="1800" dirty="0">
                <a:latin typeface="Calibri Light" pitchFamily="34" charset="0"/>
                <a:cs typeface="Calibri Light" pitchFamily="34" charset="0"/>
              </a:rPr>
              <a:t>, adaugă o nouă coloană în tabelul Carti denumită </a:t>
            </a:r>
            <a:r>
              <a:rPr lang="vi-VN" sz="1800" b="1" dirty="0">
                <a:latin typeface="Calibri" pitchFamily="34" charset="0"/>
                <a:cs typeface="Calibri" pitchFamily="34" charset="0"/>
              </a:rPr>
              <a:t>Pret</a:t>
            </a:r>
            <a:r>
              <a:rPr lang="vi-VN" sz="1800" dirty="0">
                <a:latin typeface="Calibri Light" pitchFamily="34" charset="0"/>
                <a:cs typeface="Calibri Light" pitchFamily="34" charset="0"/>
              </a:rPr>
              <a:t> de tip DECIMAL(10,2)</a:t>
            </a:r>
            <a:r>
              <a:rPr lang="ro-RO" sz="1800" dirty="0">
                <a:latin typeface="Calibri Light" pitchFamily="34" charset="0"/>
                <a:cs typeface="Calibri Light" pitchFamily="34" charset="0"/>
              </a:rPr>
              <a:t> – câmp obligator, valoare implicita 0</a:t>
            </a:r>
            <a:r>
              <a:rPr lang="vi-VN" sz="1800" dirty="0">
                <a:latin typeface="Calibri Light" pitchFamily="34" charset="0"/>
                <a:cs typeface="Calibri Light" pitchFamily="34" charset="0"/>
              </a:rPr>
              <a:t>.</a:t>
            </a:r>
            <a:br>
              <a:rPr lang="ro-RO" sz="1800" dirty="0">
                <a:latin typeface="Calibri Light" pitchFamily="34" charset="0"/>
                <a:cs typeface="Calibri Light" pitchFamily="34" charset="0"/>
              </a:rPr>
            </a:br>
            <a:br>
              <a:rPr lang="ro-RO" sz="1800" dirty="0">
                <a:latin typeface="Calibri Light" pitchFamily="34" charset="0"/>
                <a:cs typeface="Calibri Light" pitchFamily="34" charset="0"/>
              </a:rPr>
            </a:br>
            <a:br>
              <a:rPr lang="ro-RO" sz="1800" dirty="0">
                <a:latin typeface="Calibri Light" pitchFamily="34" charset="0"/>
                <a:cs typeface="Calibri Light" pitchFamily="34" charset="0"/>
              </a:rPr>
            </a:br>
            <a:br>
              <a:rPr lang="ro-RO" sz="1800" dirty="0">
                <a:latin typeface="Calibri Light" pitchFamily="34" charset="0"/>
                <a:cs typeface="Calibri Light" pitchFamily="34" charset="0"/>
              </a:rPr>
            </a:br>
            <a:br>
              <a:rPr lang="vi-VN" sz="1800" dirty="0">
                <a:latin typeface="Calibri Light" pitchFamily="34" charset="0"/>
                <a:cs typeface="Calibri Light" pitchFamily="34" charset="0"/>
              </a:rPr>
            </a:br>
            <a:br>
              <a:rPr lang="ro-RO" sz="1800" dirty="0">
                <a:latin typeface="Calibri Light" pitchFamily="34" charset="0"/>
                <a:cs typeface="Calibri Light" pitchFamily="34" charset="0"/>
              </a:rPr>
            </a:br>
            <a:r>
              <a:rPr lang="vi-VN" sz="2000" dirty="0">
                <a:latin typeface="Calibri Light" pitchFamily="34" charset="0"/>
                <a:cs typeface="Calibri Light" pitchFamily="34" charset="0"/>
              </a:rPr>
              <a:t>5) Vizualizează datele introduse în tabelul Carti.</a:t>
            </a:r>
            <a:br>
              <a:rPr lang="vi-VN" sz="2000" dirty="0">
                <a:latin typeface="Calibri Light" pitchFamily="34" charset="0"/>
                <a:cs typeface="Calibri Light" pitchFamily="34" charset="0"/>
              </a:rPr>
            </a:br>
            <a:r>
              <a:rPr lang="vi-VN" sz="2000" dirty="0">
                <a:latin typeface="Calibri Light" pitchFamily="34" charset="0"/>
                <a:cs typeface="Calibri Light" pitchFamily="34" charset="0"/>
              </a:rPr>
              <a:t>6) Salvează datele afișate într-un fișier extern - </a:t>
            </a:r>
            <a:r>
              <a:rPr lang="vi-VN" sz="2000" b="1" dirty="0">
                <a:latin typeface="Calibri" pitchFamily="34" charset="0"/>
                <a:cs typeface="Calibri" pitchFamily="34" charset="0"/>
              </a:rPr>
              <a:t>carti.csv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5" y="2780928"/>
            <a:ext cx="5832648" cy="1122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01" y="4569935"/>
            <a:ext cx="6878478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8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952" y="1052736"/>
            <a:ext cx="4896544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>
                <a:solidFill>
                  <a:schemeClr val="tx2">
                    <a:lumMod val="75000"/>
                  </a:schemeClr>
                </a:solidFill>
              </a:rPr>
              <a:t>Tipuri de date în baza de date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959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65496"/>
            <a:ext cx="2039568" cy="20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8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ipuri de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date (numerice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cu precizie exact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ă):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552373"/>
              </p:ext>
            </p:extLst>
          </p:nvPr>
        </p:nvGraphicFramePr>
        <p:xfrm>
          <a:off x="683568" y="1124744"/>
          <a:ext cx="7920880" cy="513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0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Număr întreg care poate fi 0, 1 sau NULL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byte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r>
                        <a:rPr lang="ro-RO" dirty="0"/>
                        <a:t>Tipuri </a:t>
                      </a:r>
                      <a:r>
                        <a:rPr lang="en-US" dirty="0"/>
                        <a:t>ce</a:t>
                      </a:r>
                      <a:r>
                        <a:rPr lang="en-US" baseline="0" dirty="0"/>
                        <a:t> </a:t>
                      </a:r>
                      <a:r>
                        <a:rPr lang="ro-RO" dirty="0"/>
                        <a:t>stochează date întregi.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tinyint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Număr întreg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 la 0 la 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byte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Număr întreg de la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-32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768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la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32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767</a:t>
                      </a:r>
                      <a:endParaRPr lang="vi-VN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bytes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Număr întreg de la -2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147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483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648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la 2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147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483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bigint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Număr </a:t>
                      </a:r>
                      <a:r>
                        <a:rPr lang="ro-RO" sz="17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 la 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-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9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223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372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036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854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775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808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la 9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223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372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036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854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775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  <a:r>
                        <a:rPr lang="ro-RO" sz="900" dirty="0"/>
                        <a:t> </a:t>
                      </a:r>
                      <a:r>
                        <a:rPr lang="en-US" dirty="0"/>
                        <a:t>(p,s)</a:t>
                      </a:r>
                      <a:endParaRPr lang="ro-RO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Numeric(p,s)</a:t>
                      </a:r>
                    </a:p>
                    <a:p>
                      <a:endParaRPr lang="en-US" dirty="0"/>
                    </a:p>
                  </a:txBody>
                  <a:tcPr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Număr zecimal. p 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=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numărul total de cifre (atât la stânga, cât și la dreapta punctului zecimal). s 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=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numărul de cifre </a:t>
                      </a:r>
                      <a:r>
                        <a:rPr lang="ro-RO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după virgulă</a:t>
                      </a:r>
                      <a:r>
                        <a:rPr lang="vi-VN" sz="17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 Permite numere de la -10^38+1 la 10^38-1.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5-17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Tipurile de date zecimale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smallmoney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date monetare de la -214.748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,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3648 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la 214.748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,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Tipul </a:t>
                      </a:r>
                      <a:r>
                        <a:rPr lang="ro-RO" dirty="0"/>
                        <a:t>de </a:t>
                      </a:r>
                      <a:r>
                        <a:rPr lang="it-IT" dirty="0"/>
                        <a:t>valori</a:t>
                      </a:r>
                      <a:r>
                        <a:rPr lang="ro-RO" baseline="0" dirty="0"/>
                        <a:t> </a:t>
                      </a:r>
                      <a:r>
                        <a:rPr lang="ro-RO" dirty="0"/>
                        <a:t>monetare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 la -922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337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203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685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477,5808 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la 922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337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203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685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477,5807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30" name="Picture 6" descr="Learn SQL: SQL Data Typ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7"/>
          <a:stretch/>
        </p:blipFill>
        <p:spPr bwMode="auto">
          <a:xfrm>
            <a:off x="580713" y="7461448"/>
            <a:ext cx="16047470" cy="65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6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275990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pic>
        <p:nvPicPr>
          <p:cNvPr id="1030" name="Picture 6" descr="Learn SQL: SQL Data Typ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7"/>
          <a:stretch/>
        </p:blipFill>
        <p:spPr bwMode="auto">
          <a:xfrm>
            <a:off x="580713" y="7461448"/>
            <a:ext cx="16047470" cy="65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69814" y="260648"/>
            <a:ext cx="460851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JS = </a:t>
            </a:r>
            <a:r>
              <a:rPr lang="vi-VN" sz="2800"/>
              <a:t>interactivitate dinamică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1622" y="260648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ipuri de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date (numerice aproximative):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11378"/>
              </p:ext>
            </p:extLst>
          </p:nvPr>
        </p:nvGraphicFramePr>
        <p:xfrm>
          <a:off x="539552" y="1052736"/>
          <a:ext cx="8066967" cy="15098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6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0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Cifre semnificative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344">
                <a:tc>
                  <a:txBody>
                    <a:bodyPr/>
                    <a:lstStyle/>
                    <a:p>
                      <a:r>
                        <a:rPr lang="ro-RO" dirty="0"/>
                        <a:t>float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-1.79E+308</a:t>
                      </a:r>
                      <a:r>
                        <a:rPr lang="ro-RO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-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1.79E+308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r>
                        <a:rPr lang="en-US" dirty="0"/>
                        <a:t> bytes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/>
                        <a:t>8</a:t>
                      </a:r>
                      <a:r>
                        <a:rPr lang="en-US" dirty="0"/>
                        <a:t>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FLOAT(24) -</a:t>
                      </a:r>
                      <a:r>
                        <a:rPr lang="ro-RO" sz="1800" dirty="0"/>
                        <a:t> 7 cifre</a:t>
                      </a:r>
                      <a:endParaRPr lang="en-US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FLOAT(53) - </a:t>
                      </a:r>
                      <a:r>
                        <a:rPr lang="en-US" sz="1800" dirty="0"/>
                        <a:t>15 </a:t>
                      </a:r>
                      <a:r>
                        <a:rPr lang="ro-RO" sz="1800" dirty="0"/>
                        <a:t>cifre</a:t>
                      </a:r>
                      <a:endParaRPr 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ro-RO" dirty="0"/>
                        <a:t>real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-3.40E+38 -</a:t>
                      </a:r>
                      <a:r>
                        <a:rPr lang="ro-RO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3.40E+38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r>
                        <a:rPr lang="en-US" dirty="0"/>
                        <a:t> bytes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 </a:t>
                      </a:r>
                      <a:r>
                        <a:rPr lang="en-US" dirty="0"/>
                        <a:t>7</a:t>
                      </a:r>
                      <a:r>
                        <a:rPr lang="ro-RO" dirty="0"/>
                        <a:t> cifre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itle 6"/>
          <p:cNvSpPr txBox="1">
            <a:spLocks/>
          </p:cNvSpPr>
          <p:nvPr/>
        </p:nvSpPr>
        <p:spPr>
          <a:xfrm>
            <a:off x="539552" y="3181038"/>
            <a:ext cx="8064896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45720" rIns="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>
                <a:solidFill>
                  <a:srgbClr val="7030A0"/>
                </a:solidFill>
                <a:latin typeface="Calibri" pitchFamily="34" charset="0"/>
                <a:ea typeface="+mn-ea"/>
                <a:cs typeface="Calibri" pitchFamily="34" charset="0"/>
              </a:rPr>
              <a:t>  </a:t>
            </a:r>
            <a:r>
              <a:rPr lang="en-US" sz="2600" dirty="0">
                <a:solidFill>
                  <a:srgbClr val="0070C0"/>
                </a:solidFill>
                <a:latin typeface="Calibri" pitchFamily="34" charset="0"/>
                <a:ea typeface="+mn-ea"/>
                <a:cs typeface="Calibri" pitchFamily="34" charset="0"/>
              </a:rPr>
              <a:t>1.2345678                    12345.67                   0.00001234567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2" y="2780928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alibri Light" pitchFamily="34" charset="0"/>
                <a:ea typeface="+mj-ea"/>
                <a:cs typeface="Calibri Light" pitchFamily="34" charset="0"/>
              </a:rPr>
              <a:t>Exemple FLOAT - </a:t>
            </a:r>
            <a:r>
              <a:rPr lang="vi-VN" sz="2000" dirty="0">
                <a:latin typeface="Calibri Light" pitchFamily="34" charset="0"/>
                <a:ea typeface="+mj-ea"/>
                <a:cs typeface="Calibri Light" pitchFamily="34" charset="0"/>
              </a:rPr>
              <a:t>7 </a:t>
            </a:r>
            <a:r>
              <a:rPr lang="en-US" sz="2000" dirty="0">
                <a:latin typeface="Calibri Light" pitchFamily="34" charset="0"/>
                <a:ea typeface="+mj-ea"/>
                <a:cs typeface="Calibri Light" pitchFamily="34" charset="0"/>
              </a:rPr>
              <a:t>cifre semnificative:</a:t>
            </a:r>
            <a:endParaRPr lang="vi-VN" sz="2000" dirty="0"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539552" y="4373236"/>
            <a:ext cx="8064896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45720" rIns="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>
                <a:solidFill>
                  <a:srgbClr val="7030A0"/>
                </a:solidFill>
                <a:latin typeface="Calibri" pitchFamily="34" charset="0"/>
                <a:ea typeface="+mn-ea"/>
                <a:cs typeface="Calibri" pitchFamily="34" charset="0"/>
              </a:rPr>
              <a:t>  </a:t>
            </a:r>
            <a:r>
              <a:rPr lang="en-US" sz="2600" dirty="0">
                <a:solidFill>
                  <a:srgbClr val="0070C0"/>
                </a:solidFill>
                <a:latin typeface="Calibri" pitchFamily="34" charset="0"/>
                <a:ea typeface="+mn-ea"/>
                <a:cs typeface="Calibri" pitchFamily="34" charset="0"/>
              </a:rPr>
              <a:t>1.23456789012345                   0.000000123456789012345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3973126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alibri Light" pitchFamily="34" charset="0"/>
                <a:ea typeface="+mj-ea"/>
                <a:cs typeface="Calibri Light" pitchFamily="34" charset="0"/>
              </a:rPr>
              <a:t>Exemple </a:t>
            </a:r>
            <a:r>
              <a:rPr lang="ro-RO" sz="2000" dirty="0">
                <a:latin typeface="Calibri Light" pitchFamily="34" charset="0"/>
                <a:ea typeface="+mj-ea"/>
                <a:cs typeface="Calibri Light" pitchFamily="34" charset="0"/>
              </a:rPr>
              <a:t>FLOAT</a:t>
            </a:r>
            <a:r>
              <a:rPr lang="en-US" sz="2000" dirty="0">
                <a:latin typeface="Calibri Light" pitchFamily="34" charset="0"/>
                <a:ea typeface="+mj-ea"/>
                <a:cs typeface="Calibri Light" pitchFamily="34" charset="0"/>
              </a:rPr>
              <a:t> - 15</a:t>
            </a:r>
            <a:r>
              <a:rPr lang="vi-VN" sz="2000" dirty="0">
                <a:latin typeface="Calibri Light" pitchFamily="34" charset="0"/>
                <a:ea typeface="+mj-ea"/>
                <a:cs typeface="Calibri Light" pitchFamily="34" charset="0"/>
              </a:rPr>
              <a:t> </a:t>
            </a:r>
            <a:r>
              <a:rPr lang="en-US" sz="2000" dirty="0">
                <a:latin typeface="Calibri Light" pitchFamily="34" charset="0"/>
                <a:ea typeface="+mj-ea"/>
                <a:cs typeface="Calibri Light" pitchFamily="34" charset="0"/>
              </a:rPr>
              <a:t>cifre semnificative:</a:t>
            </a:r>
            <a:endParaRPr lang="vi-VN" sz="2000" dirty="0"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4" name="AutoShape 2" descr="IEEE-754 standard single precision floating point format (FP32) and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5" descr="An illustration of the common floating-point formats used, including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7" descr="An illustration of the common floating-point formats used, including bfloat16. The number of exponent bits affects the available range, and the number of mantissa bits affects the precision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9" descr="An illustration of the common floating-point formats used, including bfloat16. The number of exponent bits affects the available range, and the number of mantissa bits affects the precision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34980" r="39411" b="46040"/>
          <a:stretch/>
        </p:blipFill>
        <p:spPr bwMode="auto">
          <a:xfrm>
            <a:off x="934241" y="5362230"/>
            <a:ext cx="6551408" cy="1301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2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ipuri de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date (șiruri de caractere):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054649"/>
              </p:ext>
            </p:extLst>
          </p:nvPr>
        </p:nvGraphicFramePr>
        <p:xfrm>
          <a:off x="683568" y="1124744"/>
          <a:ext cx="7920880" cy="5212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0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char(n)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0-8000 caractere. Lungimea este fixata.</a:t>
                      </a:r>
                      <a:r>
                        <a:rPr lang="ro-RO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vi-VN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Dacă șirul are mai puține caractere decât lungimea specificată, spațiul rămas va fi completat cu caractere spațiu (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' '</a:t>
                      </a:r>
                      <a:r>
                        <a:rPr lang="vi-VN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).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n</a:t>
                      </a:r>
                      <a:r>
                        <a:rPr lang="en-US" dirty="0"/>
                        <a:t> byte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ro-RO" dirty="0"/>
                        <a:t>Tipuri de date </a:t>
                      </a:r>
                      <a:r>
                        <a:rPr lang="ro-RO" b="1" dirty="0"/>
                        <a:t>non Unicode</a:t>
                      </a:r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varchar</a:t>
                      </a:r>
                      <a:r>
                        <a:rPr lang="en-US" dirty="0"/>
                        <a:t>(n)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0-8000 caractere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 L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ungime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este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variabilă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 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Stochează doar numărul de caractere efectiv introduse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n</a:t>
                      </a:r>
                      <a:r>
                        <a:rPr lang="en-US" dirty="0"/>
                        <a:t> byte</a:t>
                      </a:r>
                      <a:r>
                        <a:rPr lang="ro-RO" dirty="0"/>
                        <a:t>s +2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56">
                <a:tc>
                  <a:txBody>
                    <a:bodyPr/>
                    <a:lstStyle/>
                    <a:p>
                      <a:r>
                        <a:rPr lang="ro-RO" dirty="0"/>
                        <a:t>text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0 - </a:t>
                      </a:r>
                      <a:r>
                        <a:rPr lang="en-US" dirty="0"/>
                        <a:t>2.147.483.647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caractere.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vi-VN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Lungimea este variabilă. </a:t>
                      </a:r>
                      <a:endParaRPr lang="vi-VN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bytes + 4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r>
                        <a:rPr lang="ro-RO" dirty="0"/>
                        <a:t>char(n)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4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000 caractere. Lungimea este fixata.</a:t>
                      </a:r>
                      <a:r>
                        <a:rPr lang="ro-RO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vi-VN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Dacă șirul are mai puține caractere decât lungimea specificată, spațiul rămas va fi completat cu caractere spațiu (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' '</a:t>
                      </a:r>
                      <a:r>
                        <a:rPr lang="vi-VN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).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ro-RO" dirty="0"/>
                        <a:t>n</a:t>
                      </a:r>
                      <a:r>
                        <a:rPr lang="en-US" dirty="0"/>
                        <a:t> byte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Tipuri de date</a:t>
                      </a:r>
                      <a:r>
                        <a:rPr lang="en-US" baseline="0" dirty="0"/>
                        <a:t> </a:t>
                      </a:r>
                      <a:r>
                        <a:rPr lang="en-US" b="1" dirty="0"/>
                        <a:t>Unicode</a:t>
                      </a:r>
                      <a:r>
                        <a:rPr lang="en-US" dirty="0"/>
                        <a:t> (</a:t>
                      </a:r>
                      <a:r>
                        <a:rPr lang="it-IT" dirty="0"/>
                        <a:t>include diacritice)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/>
                        <a:t> n</a:t>
                      </a:r>
                      <a:r>
                        <a:rPr lang="ro-RO" dirty="0"/>
                        <a:t>varchar</a:t>
                      </a:r>
                      <a:r>
                        <a:rPr lang="en-US" dirty="0"/>
                        <a:t>(n)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4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000 caractere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 L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ungime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este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variabilă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 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Stochează doar numărul de caractere efectiv introduse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ro-RO" dirty="0"/>
                        <a:t>n</a:t>
                      </a:r>
                      <a:r>
                        <a:rPr lang="en-US" dirty="0"/>
                        <a:t> byte</a:t>
                      </a:r>
                      <a:r>
                        <a:rPr lang="ro-RO" dirty="0"/>
                        <a:t>s +2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Picture 6" descr="Learn SQL: SQL Data Typ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7"/>
          <a:stretch/>
        </p:blipFill>
        <p:spPr bwMode="auto">
          <a:xfrm>
            <a:off x="580713" y="7461448"/>
            <a:ext cx="16047470" cy="65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45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00382"/>
              </p:ext>
            </p:extLst>
          </p:nvPr>
        </p:nvGraphicFramePr>
        <p:xfrm>
          <a:off x="537482" y="1484784"/>
          <a:ext cx="8066967" cy="46364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1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0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Storage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168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 la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0001-01-01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p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ână</a:t>
                      </a:r>
                      <a:r>
                        <a:rPr lang="ro-RO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la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9999-12-31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‘YYYY/MM/DD’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 la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00:00:00.0000000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până la 2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3:59:59.9999999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‘hh:mm:ss.ms’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 la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1753-01-01 00:00:00.000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 până la 9999-12-31 23:59:59.997</a:t>
                      </a:r>
                      <a:endParaRPr lang="vi-VN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‘YYYY/MM/DD hh:mm:ss.ms’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 la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0001-01-01 00:00:00.0000000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până la 9999-12-31 23:59:59.9999999</a:t>
                      </a:r>
                      <a:endParaRPr lang="vi-VN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6-</a:t>
                      </a:r>
                      <a:r>
                        <a:rPr lang="en-US" dirty="0"/>
                        <a:t>8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‘YYYY/MM/DD hh:mm:ss</a:t>
                      </a:r>
                      <a:r>
                        <a:rPr lang="ro-RO" dirty="0"/>
                        <a:t>.ms</a:t>
                      </a:r>
                      <a:r>
                        <a:rPr lang="en-US" dirty="0"/>
                        <a:t>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040">
                <a:tc>
                  <a:txBody>
                    <a:bodyPr/>
                    <a:lstStyle/>
                    <a:p>
                      <a:r>
                        <a:rPr lang="ro-RO" dirty="0"/>
                        <a:t>smalldatetime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 la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1900-01-01 00:00:00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până la 2079-06-06 23:59:59</a:t>
                      </a:r>
                      <a:endParaRPr lang="vi-VN" sz="1800" kern="1200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r>
                        <a:rPr lang="en-US" dirty="0"/>
                        <a:t>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‘YYYY/MM/DD hh:mm:ss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152">
                <a:tc>
                  <a:txBody>
                    <a:bodyPr/>
                    <a:lstStyle/>
                    <a:p>
                      <a:r>
                        <a:rPr lang="ro-RO" dirty="0"/>
                        <a:t>datetimeoffset</a:t>
                      </a:r>
                      <a:endParaRPr lang="en-US" dirty="0"/>
                    </a:p>
                  </a:txBody>
                  <a:tcPr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In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formația despre dată</a:t>
                      </a:r>
                      <a:r>
                        <a:rPr lang="ro-RO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,</a:t>
                      </a:r>
                      <a:r>
                        <a:rPr lang="ro-RO" sz="1800" kern="1200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oră și fusul orar (diferența față de ora UTC)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 </a:t>
                      </a:r>
                      <a:r>
                        <a:rPr lang="en-US" dirty="0"/>
                        <a:t>10 </a:t>
                      </a:r>
                      <a:r>
                        <a:rPr lang="ro-RO" dirty="0"/>
                        <a:t>b</a:t>
                      </a:r>
                      <a:r>
                        <a:rPr lang="en-US" dirty="0"/>
                        <a:t>ytes</a:t>
                      </a: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YYYY-MM-DD hh:mm:ss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±hh:mm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6152"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</a:p>
                  </a:txBody>
                  <a:tcPr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umăr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ul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de secunde de la 1 ianuarie 1970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  <a:r>
                        <a:rPr lang="ro-RO" dirty="0"/>
                        <a:t>4</a:t>
                      </a:r>
                      <a:r>
                        <a:rPr lang="en-US" dirty="0"/>
                        <a:t> bytes</a:t>
                      </a:r>
                    </a:p>
                  </a:txBody>
                  <a:tcPr marL="0" marR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404664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404664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ipuri de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date (pentru dată și oră):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30" name="Picture 6" descr="Learn SQL: SQL Data Typ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7"/>
          <a:stretch/>
        </p:blipFill>
        <p:spPr bwMode="auto">
          <a:xfrm>
            <a:off x="580713" y="7461448"/>
            <a:ext cx="16047470" cy="65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52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404664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404664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ipuri de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date (pentru dată și oră):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30" name="Picture 6" descr="Learn SQL: SQL Data Typ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7"/>
          <a:stretch/>
        </p:blipFill>
        <p:spPr bwMode="auto">
          <a:xfrm>
            <a:off x="580713" y="7461448"/>
            <a:ext cx="16047470" cy="65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4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5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1) Dimensiunea datelor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(size)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t="29080" r="25987" b="19299"/>
          <a:stretch/>
        </p:blipFill>
        <p:spPr bwMode="auto">
          <a:xfrm>
            <a:off x="539551" y="1196752"/>
            <a:ext cx="8035207" cy="3679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508518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Calibri Light" pitchFamily="34" charset="0"/>
                <a:cs typeface="Calibri Light" pitchFamily="34" charset="0"/>
              </a:rPr>
              <a:t>Pe măsură ce volumul de date crește la milioane de rânduri, gestionarea și accesarea eficientă a informațiilor devin tot mai dificile. Împărțirea datelor în mai multe fișiere poate părea o soluție, dar complică găsirea rapidă a informațiilor necesare.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2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Precizia datelor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(accuracy)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t="29080" r="25987" b="19299"/>
          <a:stretch/>
        </p:blipFill>
        <p:spPr bwMode="auto">
          <a:xfrm>
            <a:off x="539551" y="1196752"/>
            <a:ext cx="8035207" cy="3679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5293657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Calibri Light" pitchFamily="34" charset="0"/>
                <a:cs typeface="Calibri Light" pitchFamily="34" charset="0"/>
              </a:rPr>
              <a:t>Fără mecanisme de control care să prevină introducerea de date greșite sau incomplete, fișierele se degradează treptat, devenind pline de informații inexacte și nesigure pentru utilizare.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65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693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</a:t>
            </a:r>
            <a:r>
              <a:rPr lang="ro-RO" sz="3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 </a:t>
            </a:r>
            <a:r>
              <a:rPr lang="vi-VN" sz="3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Ușurința actualizării datelor</a:t>
            </a:r>
            <a:r>
              <a:rPr lang="en-US" sz="3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(easy of updating)</a:t>
            </a:r>
            <a:r>
              <a:rPr lang="ro-RO" sz="31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1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t="29080" r="25987" b="19299"/>
          <a:stretch/>
        </p:blipFill>
        <p:spPr bwMode="auto">
          <a:xfrm>
            <a:off x="539551" y="1196752"/>
            <a:ext cx="8035207" cy="3679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5157192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Calibri Light" pitchFamily="34" charset="0"/>
                <a:cs typeface="Calibri Light" pitchFamily="34" charset="0"/>
              </a:rPr>
              <a:t>Când mai mulți utilizatori editează același document simultan, unul va avea acces complet, iar ceilalți vor fi limitați la „citire” (read-only), creând conflicte de acces. Chiar și cu editare simultană, riscul ca modificările să fie suprascrise rămâne mare.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7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4)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Securitatea datelor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t="29080" r="25987" b="19299"/>
          <a:stretch/>
        </p:blipFill>
        <p:spPr bwMode="auto">
          <a:xfrm>
            <a:off x="539551" y="1196752"/>
            <a:ext cx="8035207" cy="3679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5157192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Calibri Light" pitchFamily="34" charset="0"/>
                <a:cs typeface="Calibri Light" pitchFamily="34" charset="0"/>
              </a:rPr>
              <a:t>Dacă accesul la informații nu este gestionat corespunzător, date sensibile precum parolele sau conturile bancare pot fi expuse. Este </a:t>
            </a:r>
            <a:r>
              <a:rPr lang="ro-RO" sz="2000" dirty="0">
                <a:latin typeface="Calibri Light" pitchFamily="34" charset="0"/>
                <a:cs typeface="Calibri Light" pitchFamily="34" charset="0"/>
              </a:rPr>
              <a:t>important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să existe sisteme care să controleze accesul și să monitorizeze orice modificare făcută asupra acestor informații.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0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5)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Redundanță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duplicare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a datelor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1" t="29490" r="39588" b="35255"/>
          <a:stretch/>
        </p:blipFill>
        <p:spPr bwMode="auto">
          <a:xfrm>
            <a:off x="536560" y="1196752"/>
            <a:ext cx="8067887" cy="3267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4869160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Calibri Light" pitchFamily="34" charset="0"/>
                <a:cs typeface="Calibri Light" pitchFamily="34" charset="0"/>
              </a:rPr>
              <a:t>Când informațiile se repetă într-un fișier, de exemplu, datele clienților și comenzilor într-un singur tabel, detalii precum numele și adresa pot apărea de mai multe ori. Acest lucru mărește dimensiunea fișierului și complică actualizarea corectă a datelor.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/>
              <a:t>JS = </a:t>
            </a:r>
            <a:r>
              <a:rPr lang="vi-VN" sz="2800" dirty="0"/>
              <a:t>interactivitate 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6)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Integritatea datelor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057889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Calibri Light" pitchFamily="34" charset="0"/>
                <a:cs typeface="Calibri Light" pitchFamily="34" charset="0"/>
              </a:rPr>
              <a:t>Fără mecanisme de securitate, există riscul pierderii sau suprascrierii accidentale a datelor. De exemplu, salvarea greșită a unui fișier peste altul sau închiderea bruscă a unui program poate duce la pierderea informațiilor esențiale, ceea ce este inacceptabil pentru companii, unde datele sunt vitale.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t="29080" r="25987" b="19299"/>
          <a:stretch/>
        </p:blipFill>
        <p:spPr bwMode="auto">
          <a:xfrm>
            <a:off x="539551" y="1124744"/>
            <a:ext cx="8035207" cy="3679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7229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0c033e-a036-4b6e-ba8b-99fdec7a5ddc">
      <Terms xmlns="http://schemas.microsoft.com/office/infopath/2007/PartnerControls"/>
    </lcf76f155ced4ddcb4097134ff3c332f>
    <TaxCatchAll xmlns="49068656-1d9a-4fc1-9ba5-2bfa44456d6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FC40F6EE3DFE45B2AE23292736D481" ma:contentTypeVersion="12" ma:contentTypeDescription="Create a new document." ma:contentTypeScope="" ma:versionID="af5a8336c75263f3c078c0a9b9eb6a42">
  <xsd:schema xmlns:xsd="http://www.w3.org/2001/XMLSchema" xmlns:xs="http://www.w3.org/2001/XMLSchema" xmlns:p="http://schemas.microsoft.com/office/2006/metadata/properties" xmlns:ns2="bd0c033e-a036-4b6e-ba8b-99fdec7a5ddc" xmlns:ns3="49068656-1d9a-4fc1-9ba5-2bfa44456d64" targetNamespace="http://schemas.microsoft.com/office/2006/metadata/properties" ma:root="true" ma:fieldsID="4621262167aac893b1a4cc38e83f3e5c" ns2:_="" ns3:_="">
    <xsd:import namespace="bd0c033e-a036-4b6e-ba8b-99fdec7a5ddc"/>
    <xsd:import namespace="49068656-1d9a-4fc1-9ba5-2bfa44456d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c033e-a036-4b6e-ba8b-99fdec7a5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201aa81-cdab-48a9-a97d-51e43b1a05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068656-1d9a-4fc1-9ba5-2bfa44456d6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e891197-3cda-4433-99f0-399e220df8af}" ma:internalName="TaxCatchAll" ma:showField="CatchAllData" ma:web="49068656-1d9a-4fc1-9ba5-2bfa44456d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40C43A-7264-4462-B9FC-061D715A2C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14D17C-166D-4F4F-8BD3-D2AC7E1AFE3A}">
  <ds:schemaRefs>
    <ds:schemaRef ds:uri="http://schemas.microsoft.com/office/2006/metadata/properties"/>
    <ds:schemaRef ds:uri="http://schemas.microsoft.com/office/infopath/2007/PartnerControls"/>
    <ds:schemaRef ds:uri="bd0c033e-a036-4b6e-ba8b-99fdec7a5ddc"/>
    <ds:schemaRef ds:uri="49068656-1d9a-4fc1-9ba5-2bfa44456d64"/>
  </ds:schemaRefs>
</ds:datastoreItem>
</file>

<file path=customXml/itemProps3.xml><?xml version="1.0" encoding="utf-8"?>
<ds:datastoreItem xmlns:ds="http://schemas.openxmlformats.org/officeDocument/2006/customXml" ds:itemID="{31C757C2-692F-42A9-A367-DD18124C8E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0c033e-a036-4b6e-ba8b-99fdec7a5ddc"/>
    <ds:schemaRef ds:uri="49068656-1d9a-4fc1-9ba5-2bfa44456d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12240</TotalTime>
  <Words>1929</Words>
  <Application>Microsoft Office PowerPoint</Application>
  <PresentationFormat>On-screen Show (4:3)</PresentationFormat>
  <Paragraphs>261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Тема Office</vt:lpstr>
      <vt:lpstr>Introducere în Baze de Date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                              Sarcină: 1) Creează o nouă bază de date numită Biblioteca. 2) În baza de date Biblioteca, creează un tabel numit Carti cu următoarele coloane: id (INT),                         titlu (NVARCHAR(255)),                  autor (NVARCHAR(255)),       an_Publicare (INT),                  gen (NVARCHAR(100)) 3) Introdu următoarele date în tabelul Carti:     4) După introducerea datelor, adaugă o nouă coloană în tabelul Carti denumită Pret de tip DECIMAL(10,2) – câmp obligator, valoare implicita 0.      5) Vizualizează datele introduse în tabelul Carti. 6) Salvează datele afișate într-un fișier extern - carti.csv</vt:lpstr>
      <vt:lpstr>Tipuri de date în baza de date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este JavaScript</dc:title>
  <dc:creator>Pavilion</dc:creator>
  <cp:lastModifiedBy>Pavilion</cp:lastModifiedBy>
  <cp:revision>481</cp:revision>
  <dcterms:created xsi:type="dcterms:W3CDTF">2024-06-30T15:28:55Z</dcterms:created>
  <dcterms:modified xsi:type="dcterms:W3CDTF">2025-03-18T19:13:06Z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0x01010096FC40F6EE3DFE45B2AE23292736D481</vt:lpwstr>
  </property>
  <property fmtid="{D5CDD505-2E9C-101B-9397-08002B2CF9AE}" pid="3" name="MediaServiceImageTags">
    <vt:lpwstr/>
  </property>
</Properties>
</file>